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81" r:id="rId4"/>
    <p:sldId id="259" r:id="rId5"/>
    <p:sldId id="303" r:id="rId6"/>
    <p:sldId id="297" r:id="rId7"/>
    <p:sldId id="296" r:id="rId8"/>
    <p:sldId id="298" r:id="rId9"/>
    <p:sldId id="300" r:id="rId10"/>
    <p:sldId id="299" r:id="rId11"/>
    <p:sldId id="301" r:id="rId12"/>
    <p:sldId id="290" r:id="rId13"/>
    <p:sldId id="291" r:id="rId14"/>
    <p:sldId id="267" r:id="rId15"/>
    <p:sldId id="285" r:id="rId16"/>
    <p:sldId id="286" r:id="rId17"/>
    <p:sldId id="272" r:id="rId18"/>
    <p:sldId id="302" r:id="rId19"/>
    <p:sldId id="275" r:id="rId20"/>
    <p:sldId id="276" r:id="rId21"/>
    <p:sldId id="289" r:id="rId22"/>
    <p:sldId id="292" r:id="rId23"/>
    <p:sldId id="304" r:id="rId24"/>
    <p:sldId id="305" r:id="rId25"/>
    <p:sldId id="306" r:id="rId26"/>
    <p:sldId id="307" r:id="rId27"/>
    <p:sldId id="308" r:id="rId28"/>
    <p:sldId id="278" r:id="rId29"/>
    <p:sldId id="293" r:id="rId30"/>
    <p:sldId id="309" r:id="rId31"/>
    <p:sldId id="280" r:id="rId32"/>
  </p:sldIdLst>
  <p:sldSz cx="10080625" cy="7561263"/>
  <p:notesSz cx="6858000" cy="9144000"/>
  <p:defaultTextStyle>
    <a:defPPr>
      <a:defRPr lang="es-MX"/>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0" autoAdjust="0"/>
  </p:normalViewPr>
  <p:slideViewPr>
    <p:cSldViewPr>
      <p:cViewPr>
        <p:scale>
          <a:sx n="90" d="100"/>
          <a:sy n="90" d="100"/>
        </p:scale>
        <p:origin x="-330" y="-120"/>
      </p:cViewPr>
      <p:guideLst>
        <p:guide orient="horz" pos="2382"/>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EE798-DABF-4BFA-8DE1-81010652902B}"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s-MX"/>
        </a:p>
      </dgm:t>
    </dgm:pt>
    <dgm:pt modelId="{5F4AA502-999B-43A3-AD48-5C6038E66613}">
      <dgm:prSet phldrT="[Texto]"/>
      <dgm:spPr/>
      <dgm:t>
        <a:bodyPr/>
        <a:lstStyle/>
        <a:p>
          <a:r>
            <a:rPr lang="es-MX" b="1" dirty="0" smtClean="0">
              <a:solidFill>
                <a:schemeClr val="tx1"/>
              </a:solidFill>
              <a:effectLst>
                <a:outerShdw blurRad="38100" dist="38100" dir="2700000" algn="tl">
                  <a:srgbClr val="000000">
                    <a:alpha val="43137"/>
                  </a:srgbClr>
                </a:outerShdw>
              </a:effectLst>
            </a:rPr>
            <a:t>Periodo de desempeño a evaluar</a:t>
          </a:r>
          <a:endParaRPr lang="es-MX" b="1" dirty="0">
            <a:solidFill>
              <a:schemeClr val="tx1"/>
            </a:solidFill>
          </a:endParaRPr>
        </a:p>
      </dgm:t>
    </dgm:pt>
    <dgm:pt modelId="{725FE369-DB4C-4E99-A585-6D0DA507CD32}" type="parTrans" cxnId="{C4C4E8BE-AF87-493F-B93C-3C9A2929B4D2}">
      <dgm:prSet/>
      <dgm:spPr/>
      <dgm:t>
        <a:bodyPr/>
        <a:lstStyle/>
        <a:p>
          <a:endParaRPr lang="es-MX">
            <a:solidFill>
              <a:schemeClr val="tx1"/>
            </a:solidFill>
          </a:endParaRPr>
        </a:p>
      </dgm:t>
    </dgm:pt>
    <dgm:pt modelId="{73377F86-C627-4CCD-A61F-E2831D573987}" type="sibTrans" cxnId="{C4C4E8BE-AF87-493F-B93C-3C9A2929B4D2}">
      <dgm:prSet/>
      <dgm:spPr/>
      <dgm:t>
        <a:bodyPr/>
        <a:lstStyle/>
        <a:p>
          <a:endParaRPr lang="es-MX">
            <a:solidFill>
              <a:schemeClr val="tx1"/>
            </a:solidFill>
          </a:endParaRPr>
        </a:p>
      </dgm:t>
    </dgm:pt>
    <dgm:pt modelId="{124080D9-5341-4CE7-A4D7-CF45C1F0C74F}">
      <dgm:prSet phldrT="[Texto]"/>
      <dgm:spPr/>
      <dgm:t>
        <a:bodyPr/>
        <a:lstStyle/>
        <a:p>
          <a:r>
            <a:rPr lang="es-MX" smtClean="0">
              <a:solidFill>
                <a:schemeClr val="tx1"/>
              </a:solidFill>
              <a:effectLst>
                <a:outerShdw blurRad="38100" dist="38100" dir="2700000" algn="tl">
                  <a:srgbClr val="000000">
                    <a:alpha val="43137"/>
                  </a:srgbClr>
                </a:outerShdw>
              </a:effectLst>
            </a:rPr>
            <a:t>Del 1° de enero al 31 de diciembre de 2014</a:t>
          </a:r>
          <a:endParaRPr lang="es-MX" dirty="0">
            <a:solidFill>
              <a:schemeClr val="tx1"/>
            </a:solidFill>
          </a:endParaRPr>
        </a:p>
      </dgm:t>
    </dgm:pt>
    <dgm:pt modelId="{8FD188F9-21E3-4C78-8563-49EAC9EE3A83}" type="parTrans" cxnId="{03961C3E-141B-44F9-80E6-0244E8F22439}">
      <dgm:prSet/>
      <dgm:spPr/>
      <dgm:t>
        <a:bodyPr/>
        <a:lstStyle/>
        <a:p>
          <a:endParaRPr lang="es-MX">
            <a:solidFill>
              <a:schemeClr val="tx1"/>
            </a:solidFill>
          </a:endParaRPr>
        </a:p>
      </dgm:t>
    </dgm:pt>
    <dgm:pt modelId="{DE0577E0-48BA-4B3F-8768-8B9109920382}" type="sibTrans" cxnId="{03961C3E-141B-44F9-80E6-0244E8F22439}">
      <dgm:prSet/>
      <dgm:spPr/>
      <dgm:t>
        <a:bodyPr/>
        <a:lstStyle/>
        <a:p>
          <a:endParaRPr lang="es-MX">
            <a:solidFill>
              <a:schemeClr val="tx1"/>
            </a:solidFill>
          </a:endParaRPr>
        </a:p>
      </dgm:t>
    </dgm:pt>
    <dgm:pt modelId="{1489C91B-C9B3-4AA9-BE81-3CB29055A3EA}">
      <dgm:prSet phldrT="[Texto]"/>
      <dgm:spPr/>
      <dgm:t>
        <a:bodyPr/>
        <a:lstStyle/>
        <a:p>
          <a:r>
            <a:rPr lang="es-MX" b="1" dirty="0" smtClean="0">
              <a:solidFill>
                <a:schemeClr val="tx1"/>
              </a:solidFill>
              <a:effectLst>
                <a:outerShdw blurRad="38100" dist="38100" dir="2700000" algn="tl">
                  <a:srgbClr val="000000">
                    <a:alpha val="43137"/>
                  </a:srgbClr>
                </a:outerShdw>
              </a:effectLst>
            </a:rPr>
            <a:t>Fecha de aplicación de la evaluación</a:t>
          </a:r>
        </a:p>
      </dgm:t>
    </dgm:pt>
    <dgm:pt modelId="{5A67FBBD-B437-4991-815F-9FF415B76898}" type="parTrans" cxnId="{5561F837-BF15-4382-A4C5-7B4DAF5B7393}">
      <dgm:prSet/>
      <dgm:spPr/>
      <dgm:t>
        <a:bodyPr/>
        <a:lstStyle/>
        <a:p>
          <a:endParaRPr lang="es-MX">
            <a:solidFill>
              <a:schemeClr val="tx1"/>
            </a:solidFill>
          </a:endParaRPr>
        </a:p>
      </dgm:t>
    </dgm:pt>
    <dgm:pt modelId="{BFB31FCE-9BE0-444D-A4EB-B080FA33F150}" type="sibTrans" cxnId="{5561F837-BF15-4382-A4C5-7B4DAF5B7393}">
      <dgm:prSet/>
      <dgm:spPr/>
      <dgm:t>
        <a:bodyPr/>
        <a:lstStyle/>
        <a:p>
          <a:endParaRPr lang="es-MX">
            <a:solidFill>
              <a:schemeClr val="tx1"/>
            </a:solidFill>
          </a:endParaRPr>
        </a:p>
      </dgm:t>
    </dgm:pt>
    <dgm:pt modelId="{7475987B-5E42-4FE8-8A37-6EA6566A377C}">
      <dgm:prSet phldrT="[Texto]"/>
      <dgm:spPr/>
      <dgm:t>
        <a:bodyPr/>
        <a:lstStyle/>
        <a:p>
          <a:r>
            <a:rPr lang="es-MX" dirty="0" smtClean="0">
              <a:solidFill>
                <a:schemeClr val="tx1"/>
              </a:solidFill>
              <a:effectLst>
                <a:outerShdw blurRad="38100" dist="38100" dir="2700000" algn="tl">
                  <a:srgbClr val="000000">
                    <a:alpha val="43137"/>
                  </a:srgbClr>
                </a:outerShdw>
              </a:effectLst>
            </a:rPr>
            <a:t>Enero de 2015 respecto al ejercicio fiscal 2014.</a:t>
          </a:r>
        </a:p>
      </dgm:t>
    </dgm:pt>
    <dgm:pt modelId="{9088A344-733F-4853-A0E5-3027BDF155AB}" type="parTrans" cxnId="{B3130288-0739-45DC-9877-A9B3582A9211}">
      <dgm:prSet/>
      <dgm:spPr/>
      <dgm:t>
        <a:bodyPr/>
        <a:lstStyle/>
        <a:p>
          <a:endParaRPr lang="es-MX">
            <a:solidFill>
              <a:schemeClr val="tx1"/>
            </a:solidFill>
          </a:endParaRPr>
        </a:p>
      </dgm:t>
    </dgm:pt>
    <dgm:pt modelId="{7C23DFE9-F152-4ABA-9825-0E991AD2931D}" type="sibTrans" cxnId="{B3130288-0739-45DC-9877-A9B3582A9211}">
      <dgm:prSet/>
      <dgm:spPr/>
      <dgm:t>
        <a:bodyPr/>
        <a:lstStyle/>
        <a:p>
          <a:endParaRPr lang="es-MX">
            <a:solidFill>
              <a:schemeClr val="tx1"/>
            </a:solidFill>
          </a:endParaRPr>
        </a:p>
      </dgm:t>
    </dgm:pt>
    <dgm:pt modelId="{9C138A8A-B966-4E4A-BCB4-FB60ACBAFFAC}">
      <dgm:prSet phldrT="[Texto]"/>
      <dgm:spPr/>
      <dgm:t>
        <a:bodyPr/>
        <a:lstStyle/>
        <a:p>
          <a:r>
            <a:rPr lang="es-MX" b="1" dirty="0" smtClean="0">
              <a:solidFill>
                <a:schemeClr val="tx1"/>
              </a:solidFill>
              <a:effectLst>
                <a:outerShdw blurRad="38100" dist="38100" dir="2700000" algn="tl">
                  <a:srgbClr val="000000">
                    <a:alpha val="43137"/>
                  </a:srgbClr>
                </a:outerShdw>
              </a:effectLst>
            </a:rPr>
            <a:t>Entrega de resultados a la SFP</a:t>
          </a:r>
        </a:p>
      </dgm:t>
    </dgm:pt>
    <dgm:pt modelId="{1B692E50-386F-4C74-B412-C7A0C0524CA4}" type="parTrans" cxnId="{734EBCA7-0D73-42FF-85C5-BE9D7EB78767}">
      <dgm:prSet/>
      <dgm:spPr/>
      <dgm:t>
        <a:bodyPr/>
        <a:lstStyle/>
        <a:p>
          <a:endParaRPr lang="es-MX">
            <a:solidFill>
              <a:schemeClr val="tx1"/>
            </a:solidFill>
          </a:endParaRPr>
        </a:p>
      </dgm:t>
    </dgm:pt>
    <dgm:pt modelId="{CF8B3E9D-15C6-4A55-A40F-DCA92DF331ED}" type="sibTrans" cxnId="{734EBCA7-0D73-42FF-85C5-BE9D7EB78767}">
      <dgm:prSet/>
      <dgm:spPr/>
      <dgm:t>
        <a:bodyPr/>
        <a:lstStyle/>
        <a:p>
          <a:endParaRPr lang="es-MX">
            <a:solidFill>
              <a:schemeClr val="tx1"/>
            </a:solidFill>
          </a:endParaRPr>
        </a:p>
      </dgm:t>
    </dgm:pt>
    <dgm:pt modelId="{7446114B-47CE-486A-ABD8-82CA190E3C71}">
      <dgm:prSet phldrT="[Texto]"/>
      <dgm:spPr/>
      <dgm:t>
        <a:bodyPr/>
        <a:lstStyle/>
        <a:p>
          <a:r>
            <a:rPr lang="es-MX" u="sng" dirty="0" smtClean="0">
              <a:solidFill>
                <a:schemeClr val="tx1"/>
              </a:solidFill>
              <a:effectLst>
                <a:outerShdw blurRad="38100" dist="38100" dir="2700000" algn="tl">
                  <a:srgbClr val="000000">
                    <a:alpha val="43137"/>
                  </a:srgbClr>
                </a:outerShdw>
              </a:effectLst>
            </a:rPr>
            <a:t>13 de febrero de 2015.</a:t>
          </a:r>
        </a:p>
        <a:p>
          <a:r>
            <a:rPr lang="es-MX" dirty="0" smtClean="0">
              <a:solidFill>
                <a:schemeClr val="tx1"/>
              </a:solidFill>
              <a:effectLst>
                <a:outerShdw blurRad="38100" dist="38100" dir="2700000" algn="tl">
                  <a:srgbClr val="000000">
                    <a:alpha val="43137"/>
                  </a:srgbClr>
                </a:outerShdw>
              </a:effectLst>
            </a:rPr>
            <a:t>Evaluación del desempeño.</a:t>
          </a:r>
        </a:p>
      </dgm:t>
    </dgm:pt>
    <dgm:pt modelId="{D1DA8CE5-94F3-462D-A21A-64F360D5B53F}" type="parTrans" cxnId="{B202673F-3F8B-46F6-BDC9-F49F945CA45A}">
      <dgm:prSet/>
      <dgm:spPr/>
      <dgm:t>
        <a:bodyPr/>
        <a:lstStyle/>
        <a:p>
          <a:endParaRPr lang="es-MX">
            <a:solidFill>
              <a:schemeClr val="tx1"/>
            </a:solidFill>
          </a:endParaRPr>
        </a:p>
      </dgm:t>
    </dgm:pt>
    <dgm:pt modelId="{61085137-2D69-465A-AC76-986CCC832A6E}" type="sibTrans" cxnId="{B202673F-3F8B-46F6-BDC9-F49F945CA45A}">
      <dgm:prSet/>
      <dgm:spPr/>
      <dgm:t>
        <a:bodyPr/>
        <a:lstStyle/>
        <a:p>
          <a:endParaRPr lang="es-MX">
            <a:solidFill>
              <a:schemeClr val="tx1"/>
            </a:solidFill>
          </a:endParaRPr>
        </a:p>
      </dgm:t>
    </dgm:pt>
    <dgm:pt modelId="{5D45F3A5-5AD2-441A-9D91-53948E4131CF}">
      <dgm:prSet phldrT="[Texto]"/>
      <dgm:spPr/>
      <dgm:t>
        <a:bodyPr/>
        <a:lstStyle/>
        <a:p>
          <a:r>
            <a:rPr lang="es-MX" u="sng" dirty="0" smtClean="0">
              <a:solidFill>
                <a:schemeClr val="tx1"/>
              </a:solidFill>
              <a:effectLst>
                <a:outerShdw blurRad="38100" dist="38100" dir="2700000" algn="tl">
                  <a:srgbClr val="000000">
                    <a:alpha val="43137"/>
                  </a:srgbClr>
                </a:outerShdw>
              </a:effectLst>
            </a:rPr>
            <a:t>6 de marzo de 2015 </a:t>
          </a:r>
        </a:p>
        <a:p>
          <a:r>
            <a:rPr lang="es-MX" dirty="0" smtClean="0">
              <a:solidFill>
                <a:schemeClr val="tx1"/>
              </a:solidFill>
              <a:effectLst>
                <a:outerShdw blurRad="38100" dist="38100" dir="2700000" algn="tl">
                  <a:srgbClr val="000000">
                    <a:alpha val="43137"/>
                  </a:srgbClr>
                </a:outerShdw>
              </a:effectLst>
            </a:rPr>
            <a:t>Metas Individuales</a:t>
          </a:r>
        </a:p>
      </dgm:t>
    </dgm:pt>
    <dgm:pt modelId="{49037022-AC40-4184-A9A6-7D714DD9CDBC}" type="parTrans" cxnId="{35E9EE7B-E9E8-4B70-85FE-13D62710A0C3}">
      <dgm:prSet/>
      <dgm:spPr/>
      <dgm:t>
        <a:bodyPr/>
        <a:lstStyle/>
        <a:p>
          <a:endParaRPr lang="es-MX">
            <a:solidFill>
              <a:schemeClr val="tx1"/>
            </a:solidFill>
          </a:endParaRPr>
        </a:p>
      </dgm:t>
    </dgm:pt>
    <dgm:pt modelId="{125EFD64-35E8-4BE6-A0FE-064875899E72}" type="sibTrans" cxnId="{35E9EE7B-E9E8-4B70-85FE-13D62710A0C3}">
      <dgm:prSet/>
      <dgm:spPr/>
      <dgm:t>
        <a:bodyPr/>
        <a:lstStyle/>
        <a:p>
          <a:endParaRPr lang="es-MX">
            <a:solidFill>
              <a:schemeClr val="tx1"/>
            </a:solidFill>
          </a:endParaRPr>
        </a:p>
      </dgm:t>
    </dgm:pt>
    <dgm:pt modelId="{73BB7DF8-9B10-4825-B847-4F352A98088A}" type="pres">
      <dgm:prSet presAssocID="{8F2EE798-DABF-4BFA-8DE1-81010652902B}" presName="Name0" presStyleCnt="0">
        <dgm:presLayoutVars>
          <dgm:dir/>
          <dgm:animLvl val="lvl"/>
          <dgm:resizeHandles val="exact"/>
        </dgm:presLayoutVars>
      </dgm:prSet>
      <dgm:spPr/>
      <dgm:t>
        <a:bodyPr/>
        <a:lstStyle/>
        <a:p>
          <a:endParaRPr lang="es-MX"/>
        </a:p>
      </dgm:t>
    </dgm:pt>
    <dgm:pt modelId="{EF53F5EE-C11B-475C-818F-0125EAC22855}" type="pres">
      <dgm:prSet presAssocID="{9C138A8A-B966-4E4A-BCB4-FB60ACBAFFAC}" presName="boxAndChildren" presStyleCnt="0"/>
      <dgm:spPr/>
    </dgm:pt>
    <dgm:pt modelId="{CAD187DA-C828-412B-99B3-43DA2BF72B67}" type="pres">
      <dgm:prSet presAssocID="{9C138A8A-B966-4E4A-BCB4-FB60ACBAFFAC}" presName="parentTextBox" presStyleLbl="node1" presStyleIdx="0" presStyleCnt="3"/>
      <dgm:spPr/>
      <dgm:t>
        <a:bodyPr/>
        <a:lstStyle/>
        <a:p>
          <a:endParaRPr lang="es-MX"/>
        </a:p>
      </dgm:t>
    </dgm:pt>
    <dgm:pt modelId="{9350B26D-B48C-4816-B8BC-3D24E129A5A5}" type="pres">
      <dgm:prSet presAssocID="{9C138A8A-B966-4E4A-BCB4-FB60ACBAFFAC}" presName="entireBox" presStyleLbl="node1" presStyleIdx="0" presStyleCnt="3" custLinFactNeighborX="-2034" custLinFactNeighborY="3161"/>
      <dgm:spPr/>
      <dgm:t>
        <a:bodyPr/>
        <a:lstStyle/>
        <a:p>
          <a:endParaRPr lang="es-MX"/>
        </a:p>
      </dgm:t>
    </dgm:pt>
    <dgm:pt modelId="{2F6DCBEB-8C22-414F-9BE1-0D1FA8633BF5}" type="pres">
      <dgm:prSet presAssocID="{9C138A8A-B966-4E4A-BCB4-FB60ACBAFFAC}" presName="descendantBox" presStyleCnt="0"/>
      <dgm:spPr/>
    </dgm:pt>
    <dgm:pt modelId="{F5601F88-7195-408A-9A7F-E8402C5DE0F2}" type="pres">
      <dgm:prSet presAssocID="{7446114B-47CE-486A-ABD8-82CA190E3C71}" presName="childTextBox" presStyleLbl="fgAccFollowNode1" presStyleIdx="0" presStyleCnt="4">
        <dgm:presLayoutVars>
          <dgm:bulletEnabled val="1"/>
        </dgm:presLayoutVars>
      </dgm:prSet>
      <dgm:spPr/>
      <dgm:t>
        <a:bodyPr/>
        <a:lstStyle/>
        <a:p>
          <a:endParaRPr lang="es-MX"/>
        </a:p>
      </dgm:t>
    </dgm:pt>
    <dgm:pt modelId="{937F2585-9F2D-4828-A44D-28BF1F506E0F}" type="pres">
      <dgm:prSet presAssocID="{5D45F3A5-5AD2-441A-9D91-53948E4131CF}" presName="childTextBox" presStyleLbl="fgAccFollowNode1" presStyleIdx="1" presStyleCnt="4">
        <dgm:presLayoutVars>
          <dgm:bulletEnabled val="1"/>
        </dgm:presLayoutVars>
      </dgm:prSet>
      <dgm:spPr/>
      <dgm:t>
        <a:bodyPr/>
        <a:lstStyle/>
        <a:p>
          <a:endParaRPr lang="es-MX"/>
        </a:p>
      </dgm:t>
    </dgm:pt>
    <dgm:pt modelId="{F65936D2-83CD-4CE4-9081-BA9D6FBA3021}" type="pres">
      <dgm:prSet presAssocID="{BFB31FCE-9BE0-444D-A4EB-B080FA33F150}" presName="sp" presStyleCnt="0"/>
      <dgm:spPr/>
    </dgm:pt>
    <dgm:pt modelId="{D1B8C68A-7CEC-42F1-9809-02CB1FD15FC0}" type="pres">
      <dgm:prSet presAssocID="{1489C91B-C9B3-4AA9-BE81-3CB29055A3EA}" presName="arrowAndChildren" presStyleCnt="0"/>
      <dgm:spPr/>
    </dgm:pt>
    <dgm:pt modelId="{005257A6-60D7-49C8-A440-8C968A160016}" type="pres">
      <dgm:prSet presAssocID="{1489C91B-C9B3-4AA9-BE81-3CB29055A3EA}" presName="parentTextArrow" presStyleLbl="node1" presStyleIdx="0" presStyleCnt="3"/>
      <dgm:spPr/>
      <dgm:t>
        <a:bodyPr/>
        <a:lstStyle/>
        <a:p>
          <a:endParaRPr lang="es-MX"/>
        </a:p>
      </dgm:t>
    </dgm:pt>
    <dgm:pt modelId="{165ED000-61FD-4140-8BDE-9E5C2A10FB0C}" type="pres">
      <dgm:prSet presAssocID="{1489C91B-C9B3-4AA9-BE81-3CB29055A3EA}" presName="arrow" presStyleLbl="node1" presStyleIdx="1" presStyleCnt="3"/>
      <dgm:spPr/>
      <dgm:t>
        <a:bodyPr/>
        <a:lstStyle/>
        <a:p>
          <a:endParaRPr lang="es-MX"/>
        </a:p>
      </dgm:t>
    </dgm:pt>
    <dgm:pt modelId="{52D39AF4-8D9B-417B-B48C-1E415D662549}" type="pres">
      <dgm:prSet presAssocID="{1489C91B-C9B3-4AA9-BE81-3CB29055A3EA}" presName="descendantArrow" presStyleCnt="0"/>
      <dgm:spPr/>
    </dgm:pt>
    <dgm:pt modelId="{C8E3A3E2-50F0-426B-93DC-86924E4102C2}" type="pres">
      <dgm:prSet presAssocID="{7475987B-5E42-4FE8-8A37-6EA6566A377C}" presName="childTextArrow" presStyleLbl="fgAccFollowNode1" presStyleIdx="2" presStyleCnt="4">
        <dgm:presLayoutVars>
          <dgm:bulletEnabled val="1"/>
        </dgm:presLayoutVars>
      </dgm:prSet>
      <dgm:spPr/>
      <dgm:t>
        <a:bodyPr/>
        <a:lstStyle/>
        <a:p>
          <a:endParaRPr lang="es-MX"/>
        </a:p>
      </dgm:t>
    </dgm:pt>
    <dgm:pt modelId="{80107738-3487-40CE-9C2E-89B2763A00AE}" type="pres">
      <dgm:prSet presAssocID="{73377F86-C627-4CCD-A61F-E2831D573987}" presName="sp" presStyleCnt="0"/>
      <dgm:spPr/>
    </dgm:pt>
    <dgm:pt modelId="{62137AA4-25DA-4657-8B2A-D7EF80996C41}" type="pres">
      <dgm:prSet presAssocID="{5F4AA502-999B-43A3-AD48-5C6038E66613}" presName="arrowAndChildren" presStyleCnt="0"/>
      <dgm:spPr/>
    </dgm:pt>
    <dgm:pt modelId="{B05CCA63-2386-4030-9FCC-26D40DC05E8E}" type="pres">
      <dgm:prSet presAssocID="{5F4AA502-999B-43A3-AD48-5C6038E66613}" presName="parentTextArrow" presStyleLbl="node1" presStyleIdx="1" presStyleCnt="3"/>
      <dgm:spPr/>
      <dgm:t>
        <a:bodyPr/>
        <a:lstStyle/>
        <a:p>
          <a:endParaRPr lang="es-MX"/>
        </a:p>
      </dgm:t>
    </dgm:pt>
    <dgm:pt modelId="{FA1B7766-FC38-4383-B57E-C8B6AF81315F}" type="pres">
      <dgm:prSet presAssocID="{5F4AA502-999B-43A3-AD48-5C6038E66613}" presName="arrow" presStyleLbl="node1" presStyleIdx="2" presStyleCnt="3" custLinFactNeighborX="-360" custLinFactNeighborY="417"/>
      <dgm:spPr/>
      <dgm:t>
        <a:bodyPr/>
        <a:lstStyle/>
        <a:p>
          <a:endParaRPr lang="es-MX"/>
        </a:p>
      </dgm:t>
    </dgm:pt>
    <dgm:pt modelId="{22C7A61F-A096-4550-92D4-50B1D5B2F847}" type="pres">
      <dgm:prSet presAssocID="{5F4AA502-999B-43A3-AD48-5C6038E66613}" presName="descendantArrow" presStyleCnt="0"/>
      <dgm:spPr/>
    </dgm:pt>
    <dgm:pt modelId="{EA1C06B4-F79F-4A44-AC8F-06B378BB4AAB}" type="pres">
      <dgm:prSet presAssocID="{124080D9-5341-4CE7-A4D7-CF45C1F0C74F}" presName="childTextArrow" presStyleLbl="fgAccFollowNode1" presStyleIdx="3" presStyleCnt="4">
        <dgm:presLayoutVars>
          <dgm:bulletEnabled val="1"/>
        </dgm:presLayoutVars>
      </dgm:prSet>
      <dgm:spPr/>
      <dgm:t>
        <a:bodyPr/>
        <a:lstStyle/>
        <a:p>
          <a:endParaRPr lang="es-MX"/>
        </a:p>
      </dgm:t>
    </dgm:pt>
  </dgm:ptLst>
  <dgm:cxnLst>
    <dgm:cxn modelId="{B3130288-0739-45DC-9877-A9B3582A9211}" srcId="{1489C91B-C9B3-4AA9-BE81-3CB29055A3EA}" destId="{7475987B-5E42-4FE8-8A37-6EA6566A377C}" srcOrd="0" destOrd="0" parTransId="{9088A344-733F-4853-A0E5-3027BDF155AB}" sibTransId="{7C23DFE9-F152-4ABA-9825-0E991AD2931D}"/>
    <dgm:cxn modelId="{B202673F-3F8B-46F6-BDC9-F49F945CA45A}" srcId="{9C138A8A-B966-4E4A-BCB4-FB60ACBAFFAC}" destId="{7446114B-47CE-486A-ABD8-82CA190E3C71}" srcOrd="0" destOrd="0" parTransId="{D1DA8CE5-94F3-462D-A21A-64F360D5B53F}" sibTransId="{61085137-2D69-465A-AC76-986CCC832A6E}"/>
    <dgm:cxn modelId="{35E9EE7B-E9E8-4B70-85FE-13D62710A0C3}" srcId="{9C138A8A-B966-4E4A-BCB4-FB60ACBAFFAC}" destId="{5D45F3A5-5AD2-441A-9D91-53948E4131CF}" srcOrd="1" destOrd="0" parTransId="{49037022-AC40-4184-A9A6-7D714DD9CDBC}" sibTransId="{125EFD64-35E8-4BE6-A0FE-064875899E72}"/>
    <dgm:cxn modelId="{734EBCA7-0D73-42FF-85C5-BE9D7EB78767}" srcId="{8F2EE798-DABF-4BFA-8DE1-81010652902B}" destId="{9C138A8A-B966-4E4A-BCB4-FB60ACBAFFAC}" srcOrd="2" destOrd="0" parTransId="{1B692E50-386F-4C74-B412-C7A0C0524CA4}" sibTransId="{CF8B3E9D-15C6-4A55-A40F-DCA92DF331ED}"/>
    <dgm:cxn modelId="{A0789238-0EFB-45B7-9744-622AC4B541D2}" type="presOf" srcId="{5F4AA502-999B-43A3-AD48-5C6038E66613}" destId="{B05CCA63-2386-4030-9FCC-26D40DC05E8E}" srcOrd="0" destOrd="0" presId="urn:microsoft.com/office/officeart/2005/8/layout/process4"/>
    <dgm:cxn modelId="{37334049-1B69-4556-A086-8C4AA2275851}" type="presOf" srcId="{7475987B-5E42-4FE8-8A37-6EA6566A377C}" destId="{C8E3A3E2-50F0-426B-93DC-86924E4102C2}" srcOrd="0" destOrd="0" presId="urn:microsoft.com/office/officeart/2005/8/layout/process4"/>
    <dgm:cxn modelId="{03961C3E-141B-44F9-80E6-0244E8F22439}" srcId="{5F4AA502-999B-43A3-AD48-5C6038E66613}" destId="{124080D9-5341-4CE7-A4D7-CF45C1F0C74F}" srcOrd="0" destOrd="0" parTransId="{8FD188F9-21E3-4C78-8563-49EAC9EE3A83}" sibTransId="{DE0577E0-48BA-4B3F-8768-8B9109920382}"/>
    <dgm:cxn modelId="{A9EAD693-DE6A-4B31-AD24-220F7CFBC798}" type="presOf" srcId="{5D45F3A5-5AD2-441A-9D91-53948E4131CF}" destId="{937F2585-9F2D-4828-A44D-28BF1F506E0F}" srcOrd="0" destOrd="0" presId="urn:microsoft.com/office/officeart/2005/8/layout/process4"/>
    <dgm:cxn modelId="{16FD307F-D673-4310-965F-B1BE14AD952A}" type="presOf" srcId="{9C138A8A-B966-4E4A-BCB4-FB60ACBAFFAC}" destId="{9350B26D-B48C-4816-B8BC-3D24E129A5A5}" srcOrd="1" destOrd="0" presId="urn:microsoft.com/office/officeart/2005/8/layout/process4"/>
    <dgm:cxn modelId="{F09A6CC9-9042-40DB-BBAD-8F4F5B9CDF34}" type="presOf" srcId="{7446114B-47CE-486A-ABD8-82CA190E3C71}" destId="{F5601F88-7195-408A-9A7F-E8402C5DE0F2}" srcOrd="0" destOrd="0" presId="urn:microsoft.com/office/officeart/2005/8/layout/process4"/>
    <dgm:cxn modelId="{5561F837-BF15-4382-A4C5-7B4DAF5B7393}" srcId="{8F2EE798-DABF-4BFA-8DE1-81010652902B}" destId="{1489C91B-C9B3-4AA9-BE81-3CB29055A3EA}" srcOrd="1" destOrd="0" parTransId="{5A67FBBD-B437-4991-815F-9FF415B76898}" sibTransId="{BFB31FCE-9BE0-444D-A4EB-B080FA33F150}"/>
    <dgm:cxn modelId="{4A2ECE64-E27D-4436-A8F1-B1202B002154}" type="presOf" srcId="{1489C91B-C9B3-4AA9-BE81-3CB29055A3EA}" destId="{005257A6-60D7-49C8-A440-8C968A160016}" srcOrd="0" destOrd="0" presId="urn:microsoft.com/office/officeart/2005/8/layout/process4"/>
    <dgm:cxn modelId="{0464E34F-4988-4FFB-895A-F3B8B748A43D}" type="presOf" srcId="{9C138A8A-B966-4E4A-BCB4-FB60ACBAFFAC}" destId="{CAD187DA-C828-412B-99B3-43DA2BF72B67}" srcOrd="0" destOrd="0" presId="urn:microsoft.com/office/officeart/2005/8/layout/process4"/>
    <dgm:cxn modelId="{C4C4E8BE-AF87-493F-B93C-3C9A2929B4D2}" srcId="{8F2EE798-DABF-4BFA-8DE1-81010652902B}" destId="{5F4AA502-999B-43A3-AD48-5C6038E66613}" srcOrd="0" destOrd="0" parTransId="{725FE369-DB4C-4E99-A585-6D0DA507CD32}" sibTransId="{73377F86-C627-4CCD-A61F-E2831D573987}"/>
    <dgm:cxn modelId="{51A4FA32-2E1F-4741-9463-89246D6D0640}" type="presOf" srcId="{124080D9-5341-4CE7-A4D7-CF45C1F0C74F}" destId="{EA1C06B4-F79F-4A44-AC8F-06B378BB4AAB}" srcOrd="0" destOrd="0" presId="urn:microsoft.com/office/officeart/2005/8/layout/process4"/>
    <dgm:cxn modelId="{15C28C0D-97CB-4810-8353-0EBA04BA2D5D}" type="presOf" srcId="{8F2EE798-DABF-4BFA-8DE1-81010652902B}" destId="{73BB7DF8-9B10-4825-B847-4F352A98088A}" srcOrd="0" destOrd="0" presId="urn:microsoft.com/office/officeart/2005/8/layout/process4"/>
    <dgm:cxn modelId="{42FD9788-4BF4-4A6F-A4ED-8C3275D92642}" type="presOf" srcId="{1489C91B-C9B3-4AA9-BE81-3CB29055A3EA}" destId="{165ED000-61FD-4140-8BDE-9E5C2A10FB0C}" srcOrd="1" destOrd="0" presId="urn:microsoft.com/office/officeart/2005/8/layout/process4"/>
    <dgm:cxn modelId="{CA266240-F970-42D6-BE59-CD9E33347AA6}" type="presOf" srcId="{5F4AA502-999B-43A3-AD48-5C6038E66613}" destId="{FA1B7766-FC38-4383-B57E-C8B6AF81315F}" srcOrd="1" destOrd="0" presId="urn:microsoft.com/office/officeart/2005/8/layout/process4"/>
    <dgm:cxn modelId="{DE9D6D4D-8091-433A-93B8-9BC2F56F6C59}" type="presParOf" srcId="{73BB7DF8-9B10-4825-B847-4F352A98088A}" destId="{EF53F5EE-C11B-475C-818F-0125EAC22855}" srcOrd="0" destOrd="0" presId="urn:microsoft.com/office/officeart/2005/8/layout/process4"/>
    <dgm:cxn modelId="{2C97A63A-5DCA-4327-9F71-3A068F64A091}" type="presParOf" srcId="{EF53F5EE-C11B-475C-818F-0125EAC22855}" destId="{CAD187DA-C828-412B-99B3-43DA2BF72B67}" srcOrd="0" destOrd="0" presId="urn:microsoft.com/office/officeart/2005/8/layout/process4"/>
    <dgm:cxn modelId="{F003F5DD-32D4-4419-9FAA-0E9ABD2EE5B8}" type="presParOf" srcId="{EF53F5EE-C11B-475C-818F-0125EAC22855}" destId="{9350B26D-B48C-4816-B8BC-3D24E129A5A5}" srcOrd="1" destOrd="0" presId="urn:microsoft.com/office/officeart/2005/8/layout/process4"/>
    <dgm:cxn modelId="{F16320B1-B2E6-45E1-9BB4-7A02E4A87EA3}" type="presParOf" srcId="{EF53F5EE-C11B-475C-818F-0125EAC22855}" destId="{2F6DCBEB-8C22-414F-9BE1-0D1FA8633BF5}" srcOrd="2" destOrd="0" presId="urn:microsoft.com/office/officeart/2005/8/layout/process4"/>
    <dgm:cxn modelId="{8EE386C6-779D-428B-8D5B-38CE4199A866}" type="presParOf" srcId="{2F6DCBEB-8C22-414F-9BE1-0D1FA8633BF5}" destId="{F5601F88-7195-408A-9A7F-E8402C5DE0F2}" srcOrd="0" destOrd="0" presId="urn:microsoft.com/office/officeart/2005/8/layout/process4"/>
    <dgm:cxn modelId="{9B420D3F-3F9B-4E8B-BFA9-4080E5AC01AA}" type="presParOf" srcId="{2F6DCBEB-8C22-414F-9BE1-0D1FA8633BF5}" destId="{937F2585-9F2D-4828-A44D-28BF1F506E0F}" srcOrd="1" destOrd="0" presId="urn:microsoft.com/office/officeart/2005/8/layout/process4"/>
    <dgm:cxn modelId="{5B7A5ED5-B97E-46F5-9616-5239A0C94791}" type="presParOf" srcId="{73BB7DF8-9B10-4825-B847-4F352A98088A}" destId="{F65936D2-83CD-4CE4-9081-BA9D6FBA3021}" srcOrd="1" destOrd="0" presId="urn:microsoft.com/office/officeart/2005/8/layout/process4"/>
    <dgm:cxn modelId="{E5AFC4F7-3D2D-4E38-86A7-351894ABB4F7}" type="presParOf" srcId="{73BB7DF8-9B10-4825-B847-4F352A98088A}" destId="{D1B8C68A-7CEC-42F1-9809-02CB1FD15FC0}" srcOrd="2" destOrd="0" presId="urn:microsoft.com/office/officeart/2005/8/layout/process4"/>
    <dgm:cxn modelId="{4EEC8B23-D918-4AEE-A61C-F7D07A21DFF5}" type="presParOf" srcId="{D1B8C68A-7CEC-42F1-9809-02CB1FD15FC0}" destId="{005257A6-60D7-49C8-A440-8C968A160016}" srcOrd="0" destOrd="0" presId="urn:microsoft.com/office/officeart/2005/8/layout/process4"/>
    <dgm:cxn modelId="{471EEA61-A993-4840-8927-C9FB0DD080B1}" type="presParOf" srcId="{D1B8C68A-7CEC-42F1-9809-02CB1FD15FC0}" destId="{165ED000-61FD-4140-8BDE-9E5C2A10FB0C}" srcOrd="1" destOrd="0" presId="urn:microsoft.com/office/officeart/2005/8/layout/process4"/>
    <dgm:cxn modelId="{CB959100-53DF-4F92-A1C8-E4415C3F51FF}" type="presParOf" srcId="{D1B8C68A-7CEC-42F1-9809-02CB1FD15FC0}" destId="{52D39AF4-8D9B-417B-B48C-1E415D662549}" srcOrd="2" destOrd="0" presId="urn:microsoft.com/office/officeart/2005/8/layout/process4"/>
    <dgm:cxn modelId="{22356E1A-CC3E-4B21-8442-420447DB4A3D}" type="presParOf" srcId="{52D39AF4-8D9B-417B-B48C-1E415D662549}" destId="{C8E3A3E2-50F0-426B-93DC-86924E4102C2}" srcOrd="0" destOrd="0" presId="urn:microsoft.com/office/officeart/2005/8/layout/process4"/>
    <dgm:cxn modelId="{BB693157-BAAF-4F40-A1D2-A130E212088C}" type="presParOf" srcId="{73BB7DF8-9B10-4825-B847-4F352A98088A}" destId="{80107738-3487-40CE-9C2E-89B2763A00AE}" srcOrd="3" destOrd="0" presId="urn:microsoft.com/office/officeart/2005/8/layout/process4"/>
    <dgm:cxn modelId="{8A3DE5B4-BBC4-4DB9-BE9B-9562614CF4F6}" type="presParOf" srcId="{73BB7DF8-9B10-4825-B847-4F352A98088A}" destId="{62137AA4-25DA-4657-8B2A-D7EF80996C41}" srcOrd="4" destOrd="0" presId="urn:microsoft.com/office/officeart/2005/8/layout/process4"/>
    <dgm:cxn modelId="{A80B5171-75D7-4D23-A385-A6D5457BA4AB}" type="presParOf" srcId="{62137AA4-25DA-4657-8B2A-D7EF80996C41}" destId="{B05CCA63-2386-4030-9FCC-26D40DC05E8E}" srcOrd="0" destOrd="0" presId="urn:microsoft.com/office/officeart/2005/8/layout/process4"/>
    <dgm:cxn modelId="{85392F01-29BC-4B58-A124-D3B21EA66E35}" type="presParOf" srcId="{62137AA4-25DA-4657-8B2A-D7EF80996C41}" destId="{FA1B7766-FC38-4383-B57E-C8B6AF81315F}" srcOrd="1" destOrd="0" presId="urn:microsoft.com/office/officeart/2005/8/layout/process4"/>
    <dgm:cxn modelId="{7EBD5B1A-7327-437E-B159-4EE7A154C943}" type="presParOf" srcId="{62137AA4-25DA-4657-8B2A-D7EF80996C41}" destId="{22C7A61F-A096-4550-92D4-50B1D5B2F847}" srcOrd="2" destOrd="0" presId="urn:microsoft.com/office/officeart/2005/8/layout/process4"/>
    <dgm:cxn modelId="{21FAAC6C-6402-446E-BADB-737B4C65885A}" type="presParOf" srcId="{22C7A61F-A096-4550-92D4-50B1D5B2F847}" destId="{EA1C06B4-F79F-4A44-AC8F-06B378BB4AAB}"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E30C44-7B9C-4AEE-A79E-78301B60A148}" type="doc">
      <dgm:prSet loTypeId="urn:microsoft.com/office/officeart/2005/8/layout/hierarchy3" loCatId="list" qsTypeId="urn:microsoft.com/office/officeart/2005/8/quickstyle/simple2" qsCatId="simple" csTypeId="urn:microsoft.com/office/officeart/2005/8/colors/accent6_4" csCatId="accent6" phldr="1"/>
      <dgm:spPr/>
      <dgm:t>
        <a:bodyPr/>
        <a:lstStyle/>
        <a:p>
          <a:endParaRPr lang="es-MX"/>
        </a:p>
      </dgm:t>
    </dgm:pt>
    <dgm:pt modelId="{3C082D71-810C-460D-A45B-7CEA01918915}">
      <dgm:prSet phldrT="[Texto]"/>
      <dgm:spPr/>
      <dgm:t>
        <a:bodyPr/>
        <a:lstStyle/>
        <a:p>
          <a:r>
            <a:rPr lang="es-MX" b="1" dirty="0" smtClean="0">
              <a:solidFill>
                <a:schemeClr val="tx1"/>
              </a:solidFill>
              <a:effectLst>
                <a:outerShdw blurRad="38100" dist="38100" dir="2700000" algn="tl">
                  <a:srgbClr val="000000">
                    <a:alpha val="43137"/>
                  </a:srgbClr>
                </a:outerShdw>
              </a:effectLst>
              <a:latin typeface="Adobe Caslon Pro"/>
            </a:rPr>
            <a:t>EVALUACIÓN DEL DESEMPEÑO</a:t>
          </a:r>
          <a:endParaRPr lang="es-MX" dirty="0">
            <a:solidFill>
              <a:schemeClr val="tx1"/>
            </a:solidFill>
          </a:endParaRPr>
        </a:p>
      </dgm:t>
    </dgm:pt>
    <dgm:pt modelId="{EBE10159-67FC-4942-A07F-F301CC6C988B}" type="parTrans" cxnId="{F0DA2B11-4E33-4967-BFB1-7252F09A11C0}">
      <dgm:prSet/>
      <dgm:spPr/>
      <dgm:t>
        <a:bodyPr/>
        <a:lstStyle/>
        <a:p>
          <a:endParaRPr lang="es-MX"/>
        </a:p>
      </dgm:t>
    </dgm:pt>
    <dgm:pt modelId="{F63FB7EF-8A61-4488-BDF2-36AF50BB8237}" type="sibTrans" cxnId="{F0DA2B11-4E33-4967-BFB1-7252F09A11C0}">
      <dgm:prSet/>
      <dgm:spPr/>
      <dgm:t>
        <a:bodyPr/>
        <a:lstStyle/>
        <a:p>
          <a:endParaRPr lang="es-MX"/>
        </a:p>
      </dgm:t>
    </dgm:pt>
    <dgm:pt modelId="{85906226-A70E-4680-A1E7-C74791A51839}">
      <dgm:prSet phldrT="[Texto]"/>
      <dgm:spPr/>
      <dgm:t>
        <a:bodyPr/>
        <a:lstStyle/>
        <a:p>
          <a:r>
            <a:rPr lang="es-MX" b="1" dirty="0" smtClean="0">
              <a:latin typeface="Adobe Caslon Pro"/>
            </a:rPr>
            <a:t>METAS DE DESEMPEÑO INDIVIDUAL </a:t>
          </a:r>
          <a:endParaRPr lang="es-MX" dirty="0"/>
        </a:p>
      </dgm:t>
    </dgm:pt>
    <dgm:pt modelId="{E91C22BD-47DF-45BC-AEF1-1E471E2BA69B}" type="parTrans" cxnId="{06CDD6C5-22BD-4F26-9F22-12DAF5F15569}">
      <dgm:prSet/>
      <dgm:spPr/>
      <dgm:t>
        <a:bodyPr/>
        <a:lstStyle/>
        <a:p>
          <a:endParaRPr lang="es-MX"/>
        </a:p>
      </dgm:t>
    </dgm:pt>
    <dgm:pt modelId="{1DC35C6C-C868-42B1-A33A-1CCA2B05AFE4}" type="sibTrans" cxnId="{06CDD6C5-22BD-4F26-9F22-12DAF5F15569}">
      <dgm:prSet/>
      <dgm:spPr/>
      <dgm:t>
        <a:bodyPr/>
        <a:lstStyle/>
        <a:p>
          <a:endParaRPr lang="es-MX"/>
        </a:p>
      </dgm:t>
    </dgm:pt>
    <dgm:pt modelId="{972505CA-2E37-42FD-9445-680D846D9C1C}">
      <dgm:prSet phldrT="[Texto]"/>
      <dgm:spPr/>
      <dgm:t>
        <a:bodyPr/>
        <a:lstStyle/>
        <a:p>
          <a:r>
            <a:rPr lang="es-MX" b="1" dirty="0" smtClean="0">
              <a:latin typeface="Adobe Caslon Pro"/>
            </a:rPr>
            <a:t>FACTORES DE EFICIENCIA Y CALIDAD EN EL DESEMPEÑO</a:t>
          </a:r>
          <a:endParaRPr lang="es-MX" dirty="0"/>
        </a:p>
      </dgm:t>
    </dgm:pt>
    <dgm:pt modelId="{D19F12D9-F604-4BC4-8C71-35667653B4CF}" type="parTrans" cxnId="{5884E983-7214-49AB-8106-83A44AA87F1C}">
      <dgm:prSet/>
      <dgm:spPr/>
      <dgm:t>
        <a:bodyPr/>
        <a:lstStyle/>
        <a:p>
          <a:endParaRPr lang="es-MX"/>
        </a:p>
      </dgm:t>
    </dgm:pt>
    <dgm:pt modelId="{1CAC1671-FEF4-4AD6-9353-82FB83E4DDB3}" type="sibTrans" cxnId="{5884E983-7214-49AB-8106-83A44AA87F1C}">
      <dgm:prSet/>
      <dgm:spPr/>
      <dgm:t>
        <a:bodyPr/>
        <a:lstStyle/>
        <a:p>
          <a:endParaRPr lang="es-MX"/>
        </a:p>
      </dgm:t>
    </dgm:pt>
    <dgm:pt modelId="{6F008AC3-E0EB-43A4-8C77-A98E4744E1D7}">
      <dgm:prSet phldrT="[Texto]"/>
      <dgm:spPr/>
      <dgm:t>
        <a:bodyPr/>
        <a:lstStyle/>
        <a:p>
          <a:r>
            <a:rPr lang="es-MX" b="1" dirty="0" smtClean="0">
              <a:latin typeface="Adobe Caslon Pro"/>
            </a:rPr>
            <a:t>CAPACIDADES DIRECTIVAS </a:t>
          </a:r>
        </a:p>
      </dgm:t>
    </dgm:pt>
    <dgm:pt modelId="{DFCDCE01-2A40-4E71-AFF4-BBCF46944C3D}" type="parTrans" cxnId="{AC79265C-8926-453D-AD93-49BB23A63AE6}">
      <dgm:prSet/>
      <dgm:spPr/>
      <dgm:t>
        <a:bodyPr/>
        <a:lstStyle/>
        <a:p>
          <a:endParaRPr lang="es-MX"/>
        </a:p>
      </dgm:t>
    </dgm:pt>
    <dgm:pt modelId="{DD4AFC04-9617-4A9A-AEE2-EBCB4EB7CAED}" type="sibTrans" cxnId="{AC79265C-8926-453D-AD93-49BB23A63AE6}">
      <dgm:prSet/>
      <dgm:spPr/>
      <dgm:t>
        <a:bodyPr/>
        <a:lstStyle/>
        <a:p>
          <a:endParaRPr lang="es-MX"/>
        </a:p>
      </dgm:t>
    </dgm:pt>
    <dgm:pt modelId="{EE0E9FB8-C756-409E-AE45-D5B2CD16423F}">
      <dgm:prSet/>
      <dgm:spPr/>
      <dgm:t>
        <a:bodyPr/>
        <a:lstStyle/>
        <a:p>
          <a:r>
            <a:rPr lang="es-MX" b="1" dirty="0" smtClean="0">
              <a:latin typeface="Adobe Caslon Pro"/>
            </a:rPr>
            <a:t>ACTIVIDADES EXTRAORDINARIAS</a:t>
          </a:r>
        </a:p>
        <a:p>
          <a:r>
            <a:rPr lang="es-MX" b="1" dirty="0" smtClean="0">
              <a:latin typeface="Adobe Caslon Pro"/>
            </a:rPr>
            <a:t>APORTACIONES DESTACADAS</a:t>
          </a:r>
        </a:p>
        <a:p>
          <a:r>
            <a:rPr lang="es-MX" b="1" dirty="0" smtClean="0">
              <a:latin typeface="Adobe Caslon Pro"/>
            </a:rPr>
            <a:t>(Puntos extra, presentando evidencia)</a:t>
          </a:r>
          <a:endParaRPr lang="es-MX" dirty="0"/>
        </a:p>
      </dgm:t>
    </dgm:pt>
    <dgm:pt modelId="{0606AF88-2C5D-4057-8EFF-FA825FF1CF92}" type="parTrans" cxnId="{A2A9C2C1-4DBC-4C00-97E0-2FE1F2BB8203}">
      <dgm:prSet/>
      <dgm:spPr/>
      <dgm:t>
        <a:bodyPr/>
        <a:lstStyle/>
        <a:p>
          <a:endParaRPr lang="es-MX"/>
        </a:p>
      </dgm:t>
    </dgm:pt>
    <dgm:pt modelId="{DC7FC01C-B966-49AD-AA0F-2D2EDA0141A1}" type="sibTrans" cxnId="{A2A9C2C1-4DBC-4C00-97E0-2FE1F2BB8203}">
      <dgm:prSet/>
      <dgm:spPr/>
      <dgm:t>
        <a:bodyPr/>
        <a:lstStyle/>
        <a:p>
          <a:endParaRPr lang="es-MX"/>
        </a:p>
      </dgm:t>
    </dgm:pt>
    <dgm:pt modelId="{AB9F0900-D9DF-419D-BDB6-D0EBF460C6D4}" type="pres">
      <dgm:prSet presAssocID="{D1E30C44-7B9C-4AEE-A79E-78301B60A148}" presName="diagram" presStyleCnt="0">
        <dgm:presLayoutVars>
          <dgm:chPref val="1"/>
          <dgm:dir/>
          <dgm:animOne val="branch"/>
          <dgm:animLvl val="lvl"/>
          <dgm:resizeHandles/>
        </dgm:presLayoutVars>
      </dgm:prSet>
      <dgm:spPr/>
      <dgm:t>
        <a:bodyPr/>
        <a:lstStyle/>
        <a:p>
          <a:endParaRPr lang="es-MX"/>
        </a:p>
      </dgm:t>
    </dgm:pt>
    <dgm:pt modelId="{6FA0159B-2DFB-489E-8D27-824C41C5769C}" type="pres">
      <dgm:prSet presAssocID="{3C082D71-810C-460D-A45B-7CEA01918915}" presName="root" presStyleCnt="0"/>
      <dgm:spPr/>
      <dgm:t>
        <a:bodyPr/>
        <a:lstStyle/>
        <a:p>
          <a:endParaRPr lang="es-MX"/>
        </a:p>
      </dgm:t>
    </dgm:pt>
    <dgm:pt modelId="{C49580D6-AC9B-4298-ACE5-C60D90CDE30A}" type="pres">
      <dgm:prSet presAssocID="{3C082D71-810C-460D-A45B-7CEA01918915}" presName="rootComposite" presStyleCnt="0"/>
      <dgm:spPr/>
      <dgm:t>
        <a:bodyPr/>
        <a:lstStyle/>
        <a:p>
          <a:endParaRPr lang="es-MX"/>
        </a:p>
      </dgm:t>
    </dgm:pt>
    <dgm:pt modelId="{A1C6B89E-043E-4D8A-AD23-5B0F4AA6740F}" type="pres">
      <dgm:prSet presAssocID="{3C082D71-810C-460D-A45B-7CEA01918915}" presName="rootText" presStyleLbl="node1" presStyleIdx="0" presStyleCnt="1" custScaleX="304956"/>
      <dgm:spPr/>
      <dgm:t>
        <a:bodyPr/>
        <a:lstStyle/>
        <a:p>
          <a:endParaRPr lang="es-MX"/>
        </a:p>
      </dgm:t>
    </dgm:pt>
    <dgm:pt modelId="{4AB36BC2-46B1-46B6-B233-355A30AFCC82}" type="pres">
      <dgm:prSet presAssocID="{3C082D71-810C-460D-A45B-7CEA01918915}" presName="rootConnector" presStyleLbl="node1" presStyleIdx="0" presStyleCnt="1"/>
      <dgm:spPr/>
      <dgm:t>
        <a:bodyPr/>
        <a:lstStyle/>
        <a:p>
          <a:endParaRPr lang="es-MX"/>
        </a:p>
      </dgm:t>
    </dgm:pt>
    <dgm:pt modelId="{9547E6EE-96BC-42C4-847F-65D65507D2EA}" type="pres">
      <dgm:prSet presAssocID="{3C082D71-810C-460D-A45B-7CEA01918915}" presName="childShape" presStyleCnt="0"/>
      <dgm:spPr/>
      <dgm:t>
        <a:bodyPr/>
        <a:lstStyle/>
        <a:p>
          <a:endParaRPr lang="es-MX"/>
        </a:p>
      </dgm:t>
    </dgm:pt>
    <dgm:pt modelId="{E76896CC-6601-4F73-9F33-72E012C3B533}" type="pres">
      <dgm:prSet presAssocID="{E91C22BD-47DF-45BC-AEF1-1E471E2BA69B}" presName="Name13" presStyleLbl="parChTrans1D2" presStyleIdx="0" presStyleCnt="4"/>
      <dgm:spPr/>
      <dgm:t>
        <a:bodyPr/>
        <a:lstStyle/>
        <a:p>
          <a:endParaRPr lang="es-MX"/>
        </a:p>
      </dgm:t>
    </dgm:pt>
    <dgm:pt modelId="{4D513202-BCA0-41AF-A5A1-C5DD6191FA75}" type="pres">
      <dgm:prSet presAssocID="{85906226-A70E-4680-A1E7-C74791A51839}" presName="childText" presStyleLbl="bgAcc1" presStyleIdx="0" presStyleCnt="4" custScaleX="343926">
        <dgm:presLayoutVars>
          <dgm:bulletEnabled val="1"/>
        </dgm:presLayoutVars>
      </dgm:prSet>
      <dgm:spPr/>
      <dgm:t>
        <a:bodyPr/>
        <a:lstStyle/>
        <a:p>
          <a:endParaRPr lang="es-MX"/>
        </a:p>
      </dgm:t>
    </dgm:pt>
    <dgm:pt modelId="{6BA25009-998F-4610-8BF0-5971484FA50B}" type="pres">
      <dgm:prSet presAssocID="{D19F12D9-F604-4BC4-8C71-35667653B4CF}" presName="Name13" presStyleLbl="parChTrans1D2" presStyleIdx="1" presStyleCnt="4"/>
      <dgm:spPr/>
      <dgm:t>
        <a:bodyPr/>
        <a:lstStyle/>
        <a:p>
          <a:endParaRPr lang="es-MX"/>
        </a:p>
      </dgm:t>
    </dgm:pt>
    <dgm:pt modelId="{61E59BFE-1340-4793-9CEE-962C7AC71E1E}" type="pres">
      <dgm:prSet presAssocID="{972505CA-2E37-42FD-9445-680D846D9C1C}" presName="childText" presStyleLbl="bgAcc1" presStyleIdx="1" presStyleCnt="4" custScaleX="348542">
        <dgm:presLayoutVars>
          <dgm:bulletEnabled val="1"/>
        </dgm:presLayoutVars>
      </dgm:prSet>
      <dgm:spPr/>
      <dgm:t>
        <a:bodyPr/>
        <a:lstStyle/>
        <a:p>
          <a:endParaRPr lang="es-MX"/>
        </a:p>
      </dgm:t>
    </dgm:pt>
    <dgm:pt modelId="{F16ED244-0AE6-4C2F-87C7-0BC328F27ED3}" type="pres">
      <dgm:prSet presAssocID="{DFCDCE01-2A40-4E71-AFF4-BBCF46944C3D}" presName="Name13" presStyleLbl="parChTrans1D2" presStyleIdx="2" presStyleCnt="4"/>
      <dgm:spPr/>
      <dgm:t>
        <a:bodyPr/>
        <a:lstStyle/>
        <a:p>
          <a:endParaRPr lang="es-MX"/>
        </a:p>
      </dgm:t>
    </dgm:pt>
    <dgm:pt modelId="{8A80BDCC-9E28-4795-A938-FE5A9F02F17A}" type="pres">
      <dgm:prSet presAssocID="{6F008AC3-E0EB-43A4-8C77-A98E4744E1D7}" presName="childText" presStyleLbl="bgAcc1" presStyleIdx="2" presStyleCnt="4" custScaleX="343926">
        <dgm:presLayoutVars>
          <dgm:bulletEnabled val="1"/>
        </dgm:presLayoutVars>
      </dgm:prSet>
      <dgm:spPr/>
      <dgm:t>
        <a:bodyPr/>
        <a:lstStyle/>
        <a:p>
          <a:endParaRPr lang="es-MX"/>
        </a:p>
      </dgm:t>
    </dgm:pt>
    <dgm:pt modelId="{4FE03AE4-9662-4B61-9A6E-80B2FE3DA58F}" type="pres">
      <dgm:prSet presAssocID="{0606AF88-2C5D-4057-8EFF-FA825FF1CF92}" presName="Name13" presStyleLbl="parChTrans1D2" presStyleIdx="3" presStyleCnt="4"/>
      <dgm:spPr/>
      <dgm:t>
        <a:bodyPr/>
        <a:lstStyle/>
        <a:p>
          <a:endParaRPr lang="es-MX"/>
        </a:p>
      </dgm:t>
    </dgm:pt>
    <dgm:pt modelId="{F8C14EBF-C950-4838-B43B-98D78FDA4018}" type="pres">
      <dgm:prSet presAssocID="{EE0E9FB8-C756-409E-AE45-D5B2CD16423F}" presName="childText" presStyleLbl="bgAcc1" presStyleIdx="3" presStyleCnt="4" custScaleX="344860">
        <dgm:presLayoutVars>
          <dgm:bulletEnabled val="1"/>
        </dgm:presLayoutVars>
      </dgm:prSet>
      <dgm:spPr/>
      <dgm:t>
        <a:bodyPr/>
        <a:lstStyle/>
        <a:p>
          <a:endParaRPr lang="es-MX"/>
        </a:p>
      </dgm:t>
    </dgm:pt>
  </dgm:ptLst>
  <dgm:cxnLst>
    <dgm:cxn modelId="{34046AD3-9EB0-4F0A-B23A-6A5E514AA92F}" type="presOf" srcId="{0606AF88-2C5D-4057-8EFF-FA825FF1CF92}" destId="{4FE03AE4-9662-4B61-9A6E-80B2FE3DA58F}" srcOrd="0" destOrd="0" presId="urn:microsoft.com/office/officeart/2005/8/layout/hierarchy3"/>
    <dgm:cxn modelId="{6F215E10-5D18-4282-B877-782494350E25}" type="presOf" srcId="{EE0E9FB8-C756-409E-AE45-D5B2CD16423F}" destId="{F8C14EBF-C950-4838-B43B-98D78FDA4018}" srcOrd="0" destOrd="0" presId="urn:microsoft.com/office/officeart/2005/8/layout/hierarchy3"/>
    <dgm:cxn modelId="{2EB5EEC1-5C20-4FFB-AFD2-8F46649D0FB4}" type="presOf" srcId="{85906226-A70E-4680-A1E7-C74791A51839}" destId="{4D513202-BCA0-41AF-A5A1-C5DD6191FA75}" srcOrd="0" destOrd="0" presId="urn:microsoft.com/office/officeart/2005/8/layout/hierarchy3"/>
    <dgm:cxn modelId="{ADBD71FC-8624-412F-8D5D-6C9CD0002C8A}" type="presOf" srcId="{972505CA-2E37-42FD-9445-680D846D9C1C}" destId="{61E59BFE-1340-4793-9CEE-962C7AC71E1E}" srcOrd="0" destOrd="0" presId="urn:microsoft.com/office/officeart/2005/8/layout/hierarchy3"/>
    <dgm:cxn modelId="{E851DEF5-F607-4AB0-853A-66ADE179D06D}" type="presOf" srcId="{D1E30C44-7B9C-4AEE-A79E-78301B60A148}" destId="{AB9F0900-D9DF-419D-BDB6-D0EBF460C6D4}" srcOrd="0" destOrd="0" presId="urn:microsoft.com/office/officeart/2005/8/layout/hierarchy3"/>
    <dgm:cxn modelId="{F0DA2B11-4E33-4967-BFB1-7252F09A11C0}" srcId="{D1E30C44-7B9C-4AEE-A79E-78301B60A148}" destId="{3C082D71-810C-460D-A45B-7CEA01918915}" srcOrd="0" destOrd="0" parTransId="{EBE10159-67FC-4942-A07F-F301CC6C988B}" sibTransId="{F63FB7EF-8A61-4488-BDF2-36AF50BB8237}"/>
    <dgm:cxn modelId="{268E72D9-B589-4ABB-9E19-4AA2CEE47AE7}" type="presOf" srcId="{6F008AC3-E0EB-43A4-8C77-A98E4744E1D7}" destId="{8A80BDCC-9E28-4795-A938-FE5A9F02F17A}" srcOrd="0" destOrd="0" presId="urn:microsoft.com/office/officeart/2005/8/layout/hierarchy3"/>
    <dgm:cxn modelId="{828CA857-48F5-4EEC-A730-B6E67673D4D0}" type="presOf" srcId="{DFCDCE01-2A40-4E71-AFF4-BBCF46944C3D}" destId="{F16ED244-0AE6-4C2F-87C7-0BC328F27ED3}" srcOrd="0" destOrd="0" presId="urn:microsoft.com/office/officeart/2005/8/layout/hierarchy3"/>
    <dgm:cxn modelId="{5884E983-7214-49AB-8106-83A44AA87F1C}" srcId="{3C082D71-810C-460D-A45B-7CEA01918915}" destId="{972505CA-2E37-42FD-9445-680D846D9C1C}" srcOrd="1" destOrd="0" parTransId="{D19F12D9-F604-4BC4-8C71-35667653B4CF}" sibTransId="{1CAC1671-FEF4-4AD6-9353-82FB83E4DDB3}"/>
    <dgm:cxn modelId="{18B942E7-69EF-431E-9FAE-453D0A3C677B}" type="presOf" srcId="{3C082D71-810C-460D-A45B-7CEA01918915}" destId="{4AB36BC2-46B1-46B6-B233-355A30AFCC82}" srcOrd="1" destOrd="0" presId="urn:microsoft.com/office/officeart/2005/8/layout/hierarchy3"/>
    <dgm:cxn modelId="{06CDD6C5-22BD-4F26-9F22-12DAF5F15569}" srcId="{3C082D71-810C-460D-A45B-7CEA01918915}" destId="{85906226-A70E-4680-A1E7-C74791A51839}" srcOrd="0" destOrd="0" parTransId="{E91C22BD-47DF-45BC-AEF1-1E471E2BA69B}" sibTransId="{1DC35C6C-C868-42B1-A33A-1CCA2B05AFE4}"/>
    <dgm:cxn modelId="{0C605738-DA11-406E-A1FE-067F25B30217}" type="presOf" srcId="{D19F12D9-F604-4BC4-8C71-35667653B4CF}" destId="{6BA25009-998F-4610-8BF0-5971484FA50B}" srcOrd="0" destOrd="0" presId="urn:microsoft.com/office/officeart/2005/8/layout/hierarchy3"/>
    <dgm:cxn modelId="{A2A9C2C1-4DBC-4C00-97E0-2FE1F2BB8203}" srcId="{3C082D71-810C-460D-A45B-7CEA01918915}" destId="{EE0E9FB8-C756-409E-AE45-D5B2CD16423F}" srcOrd="3" destOrd="0" parTransId="{0606AF88-2C5D-4057-8EFF-FA825FF1CF92}" sibTransId="{DC7FC01C-B966-49AD-AA0F-2D2EDA0141A1}"/>
    <dgm:cxn modelId="{570C4C1D-DF76-4DF0-8962-40C635854CAB}" type="presOf" srcId="{E91C22BD-47DF-45BC-AEF1-1E471E2BA69B}" destId="{E76896CC-6601-4F73-9F33-72E012C3B533}" srcOrd="0" destOrd="0" presId="urn:microsoft.com/office/officeart/2005/8/layout/hierarchy3"/>
    <dgm:cxn modelId="{AC79265C-8926-453D-AD93-49BB23A63AE6}" srcId="{3C082D71-810C-460D-A45B-7CEA01918915}" destId="{6F008AC3-E0EB-43A4-8C77-A98E4744E1D7}" srcOrd="2" destOrd="0" parTransId="{DFCDCE01-2A40-4E71-AFF4-BBCF46944C3D}" sibTransId="{DD4AFC04-9617-4A9A-AEE2-EBCB4EB7CAED}"/>
    <dgm:cxn modelId="{C5FFD57C-FE15-4678-99E9-5A8073A761EF}" type="presOf" srcId="{3C082D71-810C-460D-A45B-7CEA01918915}" destId="{A1C6B89E-043E-4D8A-AD23-5B0F4AA6740F}" srcOrd="0" destOrd="0" presId="urn:microsoft.com/office/officeart/2005/8/layout/hierarchy3"/>
    <dgm:cxn modelId="{90ACD4B0-4B4B-49FA-92B2-7028610C42BF}" type="presParOf" srcId="{AB9F0900-D9DF-419D-BDB6-D0EBF460C6D4}" destId="{6FA0159B-2DFB-489E-8D27-824C41C5769C}" srcOrd="0" destOrd="0" presId="urn:microsoft.com/office/officeart/2005/8/layout/hierarchy3"/>
    <dgm:cxn modelId="{FFE5FD2C-4554-45BD-8646-425976159EB6}" type="presParOf" srcId="{6FA0159B-2DFB-489E-8D27-824C41C5769C}" destId="{C49580D6-AC9B-4298-ACE5-C60D90CDE30A}" srcOrd="0" destOrd="0" presId="urn:microsoft.com/office/officeart/2005/8/layout/hierarchy3"/>
    <dgm:cxn modelId="{3CAB8B06-8985-463A-B69B-926A909EEE0C}" type="presParOf" srcId="{C49580D6-AC9B-4298-ACE5-C60D90CDE30A}" destId="{A1C6B89E-043E-4D8A-AD23-5B0F4AA6740F}" srcOrd="0" destOrd="0" presId="urn:microsoft.com/office/officeart/2005/8/layout/hierarchy3"/>
    <dgm:cxn modelId="{D7F6BF74-85BB-41A8-845A-5E9B62C90C00}" type="presParOf" srcId="{C49580D6-AC9B-4298-ACE5-C60D90CDE30A}" destId="{4AB36BC2-46B1-46B6-B233-355A30AFCC82}" srcOrd="1" destOrd="0" presId="urn:microsoft.com/office/officeart/2005/8/layout/hierarchy3"/>
    <dgm:cxn modelId="{774F2200-7956-48C8-B7EA-8CE8FA7E0FF9}" type="presParOf" srcId="{6FA0159B-2DFB-489E-8D27-824C41C5769C}" destId="{9547E6EE-96BC-42C4-847F-65D65507D2EA}" srcOrd="1" destOrd="0" presId="urn:microsoft.com/office/officeart/2005/8/layout/hierarchy3"/>
    <dgm:cxn modelId="{39A74E85-1279-449A-AF50-77F70BBBB163}" type="presParOf" srcId="{9547E6EE-96BC-42C4-847F-65D65507D2EA}" destId="{E76896CC-6601-4F73-9F33-72E012C3B533}" srcOrd="0" destOrd="0" presId="urn:microsoft.com/office/officeart/2005/8/layout/hierarchy3"/>
    <dgm:cxn modelId="{8AE2F48F-0234-44C2-AA64-4ABC07926699}" type="presParOf" srcId="{9547E6EE-96BC-42C4-847F-65D65507D2EA}" destId="{4D513202-BCA0-41AF-A5A1-C5DD6191FA75}" srcOrd="1" destOrd="0" presId="urn:microsoft.com/office/officeart/2005/8/layout/hierarchy3"/>
    <dgm:cxn modelId="{9486A11F-D730-4749-A186-0CBDB18C0703}" type="presParOf" srcId="{9547E6EE-96BC-42C4-847F-65D65507D2EA}" destId="{6BA25009-998F-4610-8BF0-5971484FA50B}" srcOrd="2" destOrd="0" presId="urn:microsoft.com/office/officeart/2005/8/layout/hierarchy3"/>
    <dgm:cxn modelId="{FF6ABE3C-3DDC-435A-9A78-E59ACE28CC43}" type="presParOf" srcId="{9547E6EE-96BC-42C4-847F-65D65507D2EA}" destId="{61E59BFE-1340-4793-9CEE-962C7AC71E1E}" srcOrd="3" destOrd="0" presId="urn:microsoft.com/office/officeart/2005/8/layout/hierarchy3"/>
    <dgm:cxn modelId="{3472AA37-C2E7-4361-9066-A9A81E1A9480}" type="presParOf" srcId="{9547E6EE-96BC-42C4-847F-65D65507D2EA}" destId="{F16ED244-0AE6-4C2F-87C7-0BC328F27ED3}" srcOrd="4" destOrd="0" presId="urn:microsoft.com/office/officeart/2005/8/layout/hierarchy3"/>
    <dgm:cxn modelId="{D102EE73-BED2-469D-838A-4CF66C8871BB}" type="presParOf" srcId="{9547E6EE-96BC-42C4-847F-65D65507D2EA}" destId="{8A80BDCC-9E28-4795-A938-FE5A9F02F17A}" srcOrd="5" destOrd="0" presId="urn:microsoft.com/office/officeart/2005/8/layout/hierarchy3"/>
    <dgm:cxn modelId="{68B68428-1F2C-4A5C-A935-215B3683BBB1}" type="presParOf" srcId="{9547E6EE-96BC-42C4-847F-65D65507D2EA}" destId="{4FE03AE4-9662-4B61-9A6E-80B2FE3DA58F}" srcOrd="6" destOrd="0" presId="urn:microsoft.com/office/officeart/2005/8/layout/hierarchy3"/>
    <dgm:cxn modelId="{0CFF798A-66E7-4745-A254-060AEB01B426}" type="presParOf" srcId="{9547E6EE-96BC-42C4-847F-65D65507D2EA}" destId="{F8C14EBF-C950-4838-B43B-98D78FDA4018}"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ACD6C7-8B16-4BEC-B432-0A4E3CF3BFBB}" type="doc">
      <dgm:prSet loTypeId="urn:microsoft.com/office/officeart/2005/8/layout/chevron2" loCatId="list" qsTypeId="urn:microsoft.com/office/officeart/2005/8/quickstyle/simple1" qsCatId="simple" csTypeId="urn:microsoft.com/office/officeart/2005/8/colors/accent6_4" csCatId="accent6" phldr="1"/>
      <dgm:spPr/>
      <dgm:t>
        <a:bodyPr/>
        <a:lstStyle/>
        <a:p>
          <a:endParaRPr lang="es-MX"/>
        </a:p>
      </dgm:t>
    </dgm:pt>
    <dgm:pt modelId="{DF23C30E-ADCA-423B-88ED-9CE1AF8730B5}">
      <dgm:prSet phldrT="[Texto]"/>
      <dgm:spPr/>
      <dgm:t>
        <a:bodyPr/>
        <a:lstStyle/>
        <a:p>
          <a:r>
            <a:rPr lang="es-MX" b="1" dirty="0" smtClean="0">
              <a:solidFill>
                <a:schemeClr val="tx1"/>
              </a:solidFill>
            </a:rPr>
            <a:t>SOBRESALIENTE</a:t>
          </a:r>
        </a:p>
        <a:p>
          <a:endParaRPr lang="es-MX" b="1" dirty="0">
            <a:solidFill>
              <a:schemeClr val="tx1"/>
            </a:solidFill>
          </a:endParaRPr>
        </a:p>
      </dgm:t>
    </dgm:pt>
    <dgm:pt modelId="{A5CD4174-EDA9-45DE-90F3-3EFDD678AFE7}" type="parTrans" cxnId="{920BF740-9CAC-4B76-93FB-EE21CE28E01D}">
      <dgm:prSet/>
      <dgm:spPr/>
      <dgm:t>
        <a:bodyPr/>
        <a:lstStyle/>
        <a:p>
          <a:endParaRPr lang="es-MX">
            <a:solidFill>
              <a:schemeClr val="tx1"/>
            </a:solidFill>
          </a:endParaRPr>
        </a:p>
      </dgm:t>
    </dgm:pt>
    <dgm:pt modelId="{848449EB-2D11-4398-87B3-B6715CA55D53}" type="sibTrans" cxnId="{920BF740-9CAC-4B76-93FB-EE21CE28E01D}">
      <dgm:prSet/>
      <dgm:spPr/>
      <dgm:t>
        <a:bodyPr/>
        <a:lstStyle/>
        <a:p>
          <a:endParaRPr lang="es-MX">
            <a:solidFill>
              <a:schemeClr val="tx1"/>
            </a:solidFill>
          </a:endParaRPr>
        </a:p>
      </dgm:t>
    </dgm:pt>
    <dgm:pt modelId="{1A761416-EEF4-4D55-BEB7-7672E1ED1507}">
      <dgm:prSet phldrT="[Texto]" custT="1"/>
      <dgm:spPr/>
      <dgm:t>
        <a:bodyPr/>
        <a:lstStyle/>
        <a:p>
          <a:pPr algn="just"/>
          <a:r>
            <a:rPr lang="es-MX" sz="1400" dirty="0" smtClean="0">
              <a:solidFill>
                <a:schemeClr val="tx1"/>
              </a:solidFill>
              <a:latin typeface="Adobe Caslon Pro"/>
            </a:rPr>
            <a:t>El desempeño que supere lo esperado: </a:t>
          </a:r>
          <a:r>
            <a:rPr lang="es-MX" sz="1400" b="1" dirty="0" smtClean="0">
              <a:solidFill>
                <a:schemeClr val="tx1"/>
              </a:solidFill>
              <a:latin typeface="Adobe Caslon Pro"/>
            </a:rPr>
            <a:t>“Sobresaliente”. </a:t>
          </a:r>
          <a:r>
            <a:rPr lang="es-MX" sz="1400" dirty="0" smtClean="0">
              <a:latin typeface="Adobe Caslon Pro"/>
            </a:rPr>
            <a:t>Solo se aplica cuando el logro de la meta es superior en términos de rebasar lo satisfactorio (cumplimiento de la meta), es decir a lo que inicialmente se programó y deberá ser documentada de acuerdo al </a:t>
          </a:r>
          <a:r>
            <a:rPr lang="es-MX" sz="1400" i="1" dirty="0" smtClean="0">
              <a:latin typeface="Adobe Caslon Pro"/>
            </a:rPr>
            <a:t>numeral 56.4, fracción III</a:t>
          </a:r>
          <a:r>
            <a:rPr lang="es-MX" sz="1400" dirty="0" smtClean="0">
              <a:latin typeface="Adobe Caslon Pro"/>
            </a:rPr>
            <a:t>, </a:t>
          </a:r>
          <a:r>
            <a:rPr lang="es-MX" sz="1400" dirty="0" smtClean="0">
              <a:solidFill>
                <a:schemeClr val="tx1"/>
              </a:solidFill>
              <a:latin typeface="Adobe Caslon Pro"/>
            </a:rPr>
            <a:t>cuando la calificación en puntos representen como mínimo 90.0 puntos </a:t>
          </a:r>
          <a:r>
            <a:rPr lang="es-MX" sz="1400" b="1" dirty="0" smtClean="0">
              <a:latin typeface="Adobe Caslon Pro"/>
            </a:rPr>
            <a:t>(90 a 100).</a:t>
          </a:r>
          <a:endParaRPr lang="es-MX" sz="1400" b="1" i="1" dirty="0">
            <a:solidFill>
              <a:schemeClr val="tx1"/>
            </a:solidFill>
          </a:endParaRPr>
        </a:p>
      </dgm:t>
    </dgm:pt>
    <dgm:pt modelId="{0669B849-4589-4E12-8D22-BF4E11058835}" type="parTrans" cxnId="{F58971BD-14CE-4938-BB04-770E3D3C5359}">
      <dgm:prSet/>
      <dgm:spPr/>
      <dgm:t>
        <a:bodyPr/>
        <a:lstStyle/>
        <a:p>
          <a:endParaRPr lang="es-MX">
            <a:solidFill>
              <a:schemeClr val="tx1"/>
            </a:solidFill>
          </a:endParaRPr>
        </a:p>
      </dgm:t>
    </dgm:pt>
    <dgm:pt modelId="{E443B9D4-B364-438F-B4B2-35FD989BA62F}" type="sibTrans" cxnId="{F58971BD-14CE-4938-BB04-770E3D3C5359}">
      <dgm:prSet/>
      <dgm:spPr/>
      <dgm:t>
        <a:bodyPr/>
        <a:lstStyle/>
        <a:p>
          <a:endParaRPr lang="es-MX">
            <a:solidFill>
              <a:schemeClr val="tx1"/>
            </a:solidFill>
          </a:endParaRPr>
        </a:p>
      </dgm:t>
    </dgm:pt>
    <dgm:pt modelId="{3E9EEF98-7D85-4197-901D-BA0FB4996675}">
      <dgm:prSet phldrT="[Texto]"/>
      <dgm:spPr/>
      <dgm:t>
        <a:bodyPr/>
        <a:lstStyle/>
        <a:p>
          <a:r>
            <a:rPr lang="es-MX" b="1" dirty="0" smtClean="0">
              <a:solidFill>
                <a:schemeClr val="tx1"/>
              </a:solidFill>
            </a:rPr>
            <a:t>SATISFACTORIO</a:t>
          </a:r>
          <a:endParaRPr lang="es-MX" b="1" dirty="0">
            <a:solidFill>
              <a:schemeClr val="tx1"/>
            </a:solidFill>
          </a:endParaRPr>
        </a:p>
      </dgm:t>
    </dgm:pt>
    <dgm:pt modelId="{8ED382AE-4A11-4636-B07B-53F5178FC1FE}" type="parTrans" cxnId="{A885EC1D-8182-48B9-9F6A-0BD9A492909A}">
      <dgm:prSet/>
      <dgm:spPr/>
      <dgm:t>
        <a:bodyPr/>
        <a:lstStyle/>
        <a:p>
          <a:endParaRPr lang="es-MX">
            <a:solidFill>
              <a:schemeClr val="tx1"/>
            </a:solidFill>
          </a:endParaRPr>
        </a:p>
      </dgm:t>
    </dgm:pt>
    <dgm:pt modelId="{0DBB895E-3F80-4F67-9F7A-7C22DFBB29F2}" type="sibTrans" cxnId="{A885EC1D-8182-48B9-9F6A-0BD9A492909A}">
      <dgm:prSet/>
      <dgm:spPr/>
      <dgm:t>
        <a:bodyPr/>
        <a:lstStyle/>
        <a:p>
          <a:endParaRPr lang="es-MX">
            <a:solidFill>
              <a:schemeClr val="tx1"/>
            </a:solidFill>
          </a:endParaRPr>
        </a:p>
      </dgm:t>
    </dgm:pt>
    <dgm:pt modelId="{C61795B6-18FA-4B23-AEF3-625061EAF414}">
      <dgm:prSet phldrT="[Texto]" custT="1"/>
      <dgm:spPr/>
      <dgm:t>
        <a:bodyPr/>
        <a:lstStyle/>
        <a:p>
          <a:pPr algn="l"/>
          <a:r>
            <a:rPr lang="es-MX" sz="1400" dirty="0" smtClean="0">
              <a:solidFill>
                <a:schemeClr val="tx1"/>
              </a:solidFill>
              <a:latin typeface="Adobe Caslon Pro"/>
            </a:rPr>
            <a:t>El desempeño esperado: </a:t>
          </a:r>
          <a:r>
            <a:rPr lang="es-MX" sz="1400" b="1" dirty="0" smtClean="0">
              <a:solidFill>
                <a:schemeClr val="tx1"/>
              </a:solidFill>
              <a:latin typeface="Adobe Caslon Pro"/>
            </a:rPr>
            <a:t>“Satisfactorio”.  </a:t>
          </a:r>
          <a:r>
            <a:rPr lang="es-MX" sz="1400" b="0" dirty="0" smtClean="0">
              <a:solidFill>
                <a:schemeClr val="tx1"/>
              </a:solidFill>
              <a:latin typeface="Adobe Caslon Pro"/>
            </a:rPr>
            <a:t>Representa</a:t>
          </a:r>
          <a:r>
            <a:rPr lang="es-MX" sz="1400" b="1" dirty="0" smtClean="0">
              <a:solidFill>
                <a:schemeClr val="tx1"/>
              </a:solidFill>
              <a:latin typeface="Adobe Caslon Pro"/>
            </a:rPr>
            <a:t> </a:t>
          </a:r>
          <a:r>
            <a:rPr lang="es-ES_tradnl" sz="1400" dirty="0" smtClean="0">
              <a:solidFill>
                <a:schemeClr val="tx1"/>
              </a:solidFill>
              <a:latin typeface="Adobe Caslon Pro"/>
            </a:rPr>
            <a:t>el valor </a:t>
          </a:r>
          <a:r>
            <a:rPr lang="es-MX" sz="1400" dirty="0" smtClean="0">
              <a:solidFill>
                <a:schemeClr val="tx1"/>
              </a:solidFill>
              <a:latin typeface="Adobe Caslon Pro"/>
            </a:rPr>
            <a:t>cuando la calificación en puntos obtenidos sea de al menos 70.0 puntos </a:t>
          </a:r>
          <a:r>
            <a:rPr lang="es-MX" sz="1400" b="1" dirty="0" smtClean="0">
              <a:latin typeface="Adobe Caslon Pro"/>
            </a:rPr>
            <a:t>(70 a 89.9)</a:t>
          </a:r>
          <a:r>
            <a:rPr lang="es-MX" sz="1400" dirty="0" smtClean="0">
              <a:latin typeface="Adobe Caslon Pro"/>
            </a:rPr>
            <a:t>. </a:t>
          </a:r>
          <a:endParaRPr lang="es-MX" sz="1400" dirty="0">
            <a:solidFill>
              <a:schemeClr val="tx1"/>
            </a:solidFill>
          </a:endParaRPr>
        </a:p>
      </dgm:t>
    </dgm:pt>
    <dgm:pt modelId="{CCE41AD0-87B9-47F4-9645-8EE27CDF0762}" type="parTrans" cxnId="{6EA537E1-0D75-4128-88CB-49ECAB13766E}">
      <dgm:prSet/>
      <dgm:spPr/>
      <dgm:t>
        <a:bodyPr/>
        <a:lstStyle/>
        <a:p>
          <a:endParaRPr lang="es-MX">
            <a:solidFill>
              <a:schemeClr val="tx1"/>
            </a:solidFill>
          </a:endParaRPr>
        </a:p>
      </dgm:t>
    </dgm:pt>
    <dgm:pt modelId="{56FE443C-B9DB-4198-8680-66B1DA34F654}" type="sibTrans" cxnId="{6EA537E1-0D75-4128-88CB-49ECAB13766E}">
      <dgm:prSet/>
      <dgm:spPr/>
      <dgm:t>
        <a:bodyPr/>
        <a:lstStyle/>
        <a:p>
          <a:endParaRPr lang="es-MX">
            <a:solidFill>
              <a:schemeClr val="tx1"/>
            </a:solidFill>
          </a:endParaRPr>
        </a:p>
      </dgm:t>
    </dgm:pt>
    <dgm:pt modelId="{5401BA50-1629-4BAA-8975-2F22762F1006}">
      <dgm:prSet phldrT="[Texto]"/>
      <dgm:spPr/>
      <dgm:t>
        <a:bodyPr/>
        <a:lstStyle/>
        <a:p>
          <a:r>
            <a:rPr lang="es-MX" b="1" dirty="0" smtClean="0">
              <a:solidFill>
                <a:schemeClr val="tx1"/>
              </a:solidFill>
            </a:rPr>
            <a:t>MÍNIMO APROBATORIO</a:t>
          </a:r>
          <a:endParaRPr lang="es-MX" b="1" dirty="0">
            <a:solidFill>
              <a:schemeClr val="tx1"/>
            </a:solidFill>
          </a:endParaRPr>
        </a:p>
      </dgm:t>
    </dgm:pt>
    <dgm:pt modelId="{6CF1C445-3770-4652-B9E9-A7E9DFE2CD0E}" type="parTrans" cxnId="{2A115453-07FB-4D00-905D-A884CDDFCE0D}">
      <dgm:prSet/>
      <dgm:spPr/>
      <dgm:t>
        <a:bodyPr/>
        <a:lstStyle/>
        <a:p>
          <a:endParaRPr lang="es-MX">
            <a:solidFill>
              <a:schemeClr val="tx1"/>
            </a:solidFill>
          </a:endParaRPr>
        </a:p>
      </dgm:t>
    </dgm:pt>
    <dgm:pt modelId="{2062CB38-1A60-4C87-8990-DD1675797DE3}" type="sibTrans" cxnId="{2A115453-07FB-4D00-905D-A884CDDFCE0D}">
      <dgm:prSet/>
      <dgm:spPr/>
      <dgm:t>
        <a:bodyPr/>
        <a:lstStyle/>
        <a:p>
          <a:endParaRPr lang="es-MX">
            <a:solidFill>
              <a:schemeClr val="tx1"/>
            </a:solidFill>
          </a:endParaRPr>
        </a:p>
      </dgm:t>
    </dgm:pt>
    <dgm:pt modelId="{8DEE9E62-82E3-4702-9922-143502BCCB75}">
      <dgm:prSet phldrT="[Texto]" custT="1"/>
      <dgm:spPr/>
      <dgm:t>
        <a:bodyPr/>
        <a:lstStyle/>
        <a:p>
          <a:pPr algn="l"/>
          <a:r>
            <a:rPr lang="es-MX" sz="1400" dirty="0" smtClean="0">
              <a:solidFill>
                <a:schemeClr val="tx1"/>
              </a:solidFill>
              <a:latin typeface="Adobe Caslon Pro"/>
            </a:rPr>
            <a:t>. El desempeño mínimo esperado: </a:t>
          </a:r>
          <a:r>
            <a:rPr lang="es-MX" sz="1400" b="1" dirty="0" smtClean="0">
              <a:solidFill>
                <a:schemeClr val="tx1"/>
              </a:solidFill>
              <a:latin typeface="Adobe Caslon Pro"/>
            </a:rPr>
            <a:t>“Mínimo Aprobatorio”. </a:t>
          </a:r>
          <a:r>
            <a:rPr lang="es-MX" sz="1400" b="0" dirty="0" smtClean="0">
              <a:solidFill>
                <a:schemeClr val="tx1"/>
              </a:solidFill>
              <a:latin typeface="Adobe Caslon Pro"/>
            </a:rPr>
            <a:t>Cuando</a:t>
          </a:r>
          <a:r>
            <a:rPr lang="es-MX" sz="1400" b="1" dirty="0" smtClean="0">
              <a:solidFill>
                <a:schemeClr val="tx1"/>
              </a:solidFill>
              <a:latin typeface="Adobe Caslon Pro"/>
            </a:rPr>
            <a:t> </a:t>
          </a:r>
          <a:r>
            <a:rPr lang="es-MX" sz="1400" dirty="0" smtClean="0">
              <a:solidFill>
                <a:schemeClr val="tx1"/>
              </a:solidFill>
              <a:latin typeface="Adobe Caslon Pro"/>
            </a:rPr>
            <a:t>la calificación en puntos sea mínimo de 60.0 puntos </a:t>
          </a:r>
          <a:r>
            <a:rPr lang="es-MX" sz="1400" b="1" dirty="0" smtClean="0">
              <a:solidFill>
                <a:schemeClr val="tx1"/>
              </a:solidFill>
              <a:latin typeface="Adobe Caslon Pro"/>
            </a:rPr>
            <a:t>(60 a 69.9). </a:t>
          </a:r>
          <a:endParaRPr lang="es-MX" sz="1400" b="1" dirty="0">
            <a:solidFill>
              <a:schemeClr val="tx1"/>
            </a:solidFill>
          </a:endParaRPr>
        </a:p>
      </dgm:t>
    </dgm:pt>
    <dgm:pt modelId="{B3EBF41D-CDF6-4C97-9B42-1B3E4AB8FA8A}" type="parTrans" cxnId="{199662F5-F4FF-4189-B323-FF04358D040E}">
      <dgm:prSet/>
      <dgm:spPr/>
      <dgm:t>
        <a:bodyPr/>
        <a:lstStyle/>
        <a:p>
          <a:endParaRPr lang="es-MX">
            <a:solidFill>
              <a:schemeClr val="tx1"/>
            </a:solidFill>
          </a:endParaRPr>
        </a:p>
      </dgm:t>
    </dgm:pt>
    <dgm:pt modelId="{8CC20E1B-56E1-4FCB-BD02-55A065E6EC20}" type="sibTrans" cxnId="{199662F5-F4FF-4189-B323-FF04358D040E}">
      <dgm:prSet/>
      <dgm:spPr/>
      <dgm:t>
        <a:bodyPr/>
        <a:lstStyle/>
        <a:p>
          <a:endParaRPr lang="es-MX">
            <a:solidFill>
              <a:schemeClr val="tx1"/>
            </a:solidFill>
          </a:endParaRPr>
        </a:p>
      </dgm:t>
    </dgm:pt>
    <dgm:pt modelId="{48E2ADA5-394C-4886-8AB1-C07D1A5E57AA}">
      <dgm:prSet/>
      <dgm:spPr/>
      <dgm:t>
        <a:bodyPr/>
        <a:lstStyle/>
        <a:p>
          <a:r>
            <a:rPr lang="es-MX" b="1" dirty="0" smtClean="0">
              <a:solidFill>
                <a:schemeClr val="tx1"/>
              </a:solidFill>
            </a:rPr>
            <a:t>NO APROBATORIO</a:t>
          </a:r>
          <a:endParaRPr lang="es-MX" b="1" dirty="0">
            <a:solidFill>
              <a:schemeClr val="tx1"/>
            </a:solidFill>
          </a:endParaRPr>
        </a:p>
      </dgm:t>
    </dgm:pt>
    <dgm:pt modelId="{4BC36C40-1967-4E12-A918-91E1F240E840}" type="parTrans" cxnId="{24C2A9BC-428B-4299-9F81-ACCD458F9EDE}">
      <dgm:prSet/>
      <dgm:spPr/>
      <dgm:t>
        <a:bodyPr/>
        <a:lstStyle/>
        <a:p>
          <a:endParaRPr lang="es-MX">
            <a:solidFill>
              <a:schemeClr val="tx1"/>
            </a:solidFill>
          </a:endParaRPr>
        </a:p>
      </dgm:t>
    </dgm:pt>
    <dgm:pt modelId="{FC0F795C-A595-40CA-B6C0-4288540F80B9}" type="sibTrans" cxnId="{24C2A9BC-428B-4299-9F81-ACCD458F9EDE}">
      <dgm:prSet/>
      <dgm:spPr/>
      <dgm:t>
        <a:bodyPr/>
        <a:lstStyle/>
        <a:p>
          <a:endParaRPr lang="es-MX">
            <a:solidFill>
              <a:schemeClr val="tx1"/>
            </a:solidFill>
          </a:endParaRPr>
        </a:p>
      </dgm:t>
    </dgm:pt>
    <dgm:pt modelId="{6EB36378-B465-4046-A23F-CD70D9C52B15}">
      <dgm:prSet custT="1"/>
      <dgm:spPr/>
      <dgm:t>
        <a:bodyPr/>
        <a:lstStyle/>
        <a:p>
          <a:pPr algn="l"/>
          <a:r>
            <a:rPr lang="es-MX" sz="1400" dirty="0" smtClean="0">
              <a:solidFill>
                <a:schemeClr val="tx1"/>
              </a:solidFill>
              <a:latin typeface="Adobe Caslon Pro"/>
            </a:rPr>
            <a:t>El desempeño no aceptable: </a:t>
          </a:r>
          <a:r>
            <a:rPr lang="es-MX" sz="1400" b="1" dirty="0" smtClean="0">
              <a:solidFill>
                <a:schemeClr val="tx1"/>
              </a:solidFill>
              <a:latin typeface="Adobe Caslon Pro"/>
            </a:rPr>
            <a:t>“No aprobatorio”. </a:t>
          </a:r>
          <a:r>
            <a:rPr lang="es-MX" sz="1400" dirty="0" smtClean="0">
              <a:solidFill>
                <a:schemeClr val="tx1"/>
              </a:solidFill>
              <a:latin typeface="Adobe Caslon Pro"/>
            </a:rPr>
            <a:t>Cuando la puntuación alcanzada sea de 0.0 a 59.9 puntos. </a:t>
          </a:r>
          <a:r>
            <a:rPr lang="es-MX" sz="1400" b="1" dirty="0" smtClean="0">
              <a:solidFill>
                <a:schemeClr val="tx1"/>
              </a:solidFill>
              <a:latin typeface="Adobe Caslon Pro"/>
            </a:rPr>
            <a:t>(0 a 59.9)</a:t>
          </a:r>
          <a:r>
            <a:rPr lang="es-MX" sz="1400" dirty="0" smtClean="0">
              <a:solidFill>
                <a:schemeClr val="tx1"/>
              </a:solidFill>
              <a:latin typeface="Adobe Caslon Pro"/>
            </a:rPr>
            <a:t>. </a:t>
          </a:r>
          <a:endParaRPr lang="es-MX" sz="1400" dirty="0">
            <a:solidFill>
              <a:schemeClr val="tx1"/>
            </a:solidFill>
          </a:endParaRPr>
        </a:p>
      </dgm:t>
    </dgm:pt>
    <dgm:pt modelId="{3A62ED38-EAE1-44CE-A4A5-5A4E121C04DD}" type="parTrans" cxnId="{080F918D-6A7D-4C89-8D66-B15B2EB61D07}">
      <dgm:prSet/>
      <dgm:spPr/>
      <dgm:t>
        <a:bodyPr/>
        <a:lstStyle/>
        <a:p>
          <a:endParaRPr lang="es-MX">
            <a:solidFill>
              <a:schemeClr val="tx1"/>
            </a:solidFill>
          </a:endParaRPr>
        </a:p>
      </dgm:t>
    </dgm:pt>
    <dgm:pt modelId="{3FE20D75-947A-472E-B837-802537C12C3A}" type="sibTrans" cxnId="{080F918D-6A7D-4C89-8D66-B15B2EB61D07}">
      <dgm:prSet/>
      <dgm:spPr/>
      <dgm:t>
        <a:bodyPr/>
        <a:lstStyle/>
        <a:p>
          <a:endParaRPr lang="es-MX">
            <a:solidFill>
              <a:schemeClr val="tx1"/>
            </a:solidFill>
          </a:endParaRPr>
        </a:p>
      </dgm:t>
    </dgm:pt>
    <dgm:pt modelId="{50583532-4866-4CED-8193-D01E5A216209}">
      <dgm:prSet phldrT="[Texto]" custT="1"/>
      <dgm:spPr/>
      <dgm:t>
        <a:bodyPr/>
        <a:lstStyle/>
        <a:p>
          <a:pPr algn="r"/>
          <a:r>
            <a:rPr lang="es-ES" sz="1100" b="1" i="1" baseline="0" dirty="0" smtClean="0">
              <a:latin typeface="Adobe Caslon Pro"/>
            </a:rPr>
            <a:t>Numeral 56.6 Fracción V, inciso a). </a:t>
          </a:r>
          <a:r>
            <a:rPr lang="es-MX" sz="1100" b="1" i="1" baseline="0" dirty="0" smtClean="0">
              <a:latin typeface="Adobe Caslon Pro"/>
            </a:rPr>
            <a:t>Acuerdo por el que se emiten las Disposiciones en las materias de Recursos Humanos</a:t>
          </a:r>
          <a:r>
            <a:rPr lang="es-MX" sz="1400" i="1" baseline="0" dirty="0" smtClean="0">
              <a:latin typeface="Adobe Caslon Pro"/>
            </a:rPr>
            <a:t>.</a:t>
          </a:r>
          <a:endParaRPr lang="es-MX" dirty="0"/>
        </a:p>
      </dgm:t>
    </dgm:pt>
    <dgm:pt modelId="{B87F0C32-4DA4-4078-ACBA-DD47FF00441C}" type="parTrans" cxnId="{14896DF8-DBCD-4464-AD7A-5B0C9212D73E}">
      <dgm:prSet/>
      <dgm:spPr/>
      <dgm:t>
        <a:bodyPr/>
        <a:lstStyle/>
        <a:p>
          <a:endParaRPr lang="es-MX"/>
        </a:p>
      </dgm:t>
    </dgm:pt>
    <dgm:pt modelId="{715170A1-6879-4EEC-8895-CA9DCAE90D73}" type="sibTrans" cxnId="{14896DF8-DBCD-4464-AD7A-5B0C9212D73E}">
      <dgm:prSet/>
      <dgm:spPr/>
      <dgm:t>
        <a:bodyPr/>
        <a:lstStyle/>
        <a:p>
          <a:endParaRPr lang="es-MX"/>
        </a:p>
      </dgm:t>
    </dgm:pt>
    <dgm:pt modelId="{97DFCE68-2007-435B-8FA0-936EF2F71756}">
      <dgm:prSet phldrT="[Texto]" custT="1"/>
      <dgm:spPr/>
      <dgm:t>
        <a:bodyPr/>
        <a:lstStyle/>
        <a:p>
          <a:pPr algn="r"/>
          <a:r>
            <a:rPr lang="es-ES" sz="1100" b="1" i="1" baseline="0" dirty="0" smtClean="0">
              <a:latin typeface="Adobe Caslon Pro"/>
            </a:rPr>
            <a:t>Numeral 56.6 Fracción V, inciso b). </a:t>
          </a:r>
          <a:r>
            <a:rPr lang="es-MX" sz="1100" b="1" i="1" baseline="0" dirty="0" smtClean="0">
              <a:latin typeface="Adobe Caslon Pro"/>
            </a:rPr>
            <a:t>Acuerdo por el que se emiten las Disposiciones en las materias de Recursos Humanos.</a:t>
          </a:r>
          <a:endParaRPr lang="es-MX" sz="1100" b="1" i="1" baseline="0" dirty="0">
            <a:latin typeface="Adobe Caslon Pro"/>
          </a:endParaRPr>
        </a:p>
      </dgm:t>
    </dgm:pt>
    <dgm:pt modelId="{8BA8E9A0-46A6-47BB-B152-99980AC0FE3E}" type="parTrans" cxnId="{175A4211-1F8F-4BD0-80DB-9A9C668B935C}">
      <dgm:prSet/>
      <dgm:spPr/>
      <dgm:t>
        <a:bodyPr/>
        <a:lstStyle/>
        <a:p>
          <a:endParaRPr lang="es-MX"/>
        </a:p>
      </dgm:t>
    </dgm:pt>
    <dgm:pt modelId="{79B047F1-22CD-4408-AA2D-D951E8F52203}" type="sibTrans" cxnId="{175A4211-1F8F-4BD0-80DB-9A9C668B935C}">
      <dgm:prSet/>
      <dgm:spPr/>
      <dgm:t>
        <a:bodyPr/>
        <a:lstStyle/>
        <a:p>
          <a:endParaRPr lang="es-MX"/>
        </a:p>
      </dgm:t>
    </dgm:pt>
    <dgm:pt modelId="{CE345F19-E5DF-4279-9A96-D6A4300910D2}">
      <dgm:prSet phldrT="[Texto]" custT="1"/>
      <dgm:spPr/>
      <dgm:t>
        <a:bodyPr/>
        <a:lstStyle/>
        <a:p>
          <a:pPr algn="r"/>
          <a:r>
            <a:rPr lang="es-ES" sz="1100" b="1" i="1" baseline="0" dirty="0" smtClean="0">
              <a:latin typeface="Adobe Caslon Pro"/>
            </a:rPr>
            <a:t>Numeral 56.6 Fracción V, inciso c) .</a:t>
          </a:r>
          <a:r>
            <a:rPr lang="es-MX" sz="1100" b="1" i="1" baseline="0" dirty="0" smtClean="0">
              <a:latin typeface="Adobe Caslon Pro"/>
            </a:rPr>
            <a:t> Acuerdo por el que se emiten las Disposiciones en las materias de Recursos Humanos.</a:t>
          </a:r>
          <a:endParaRPr lang="es-MX" sz="1100" b="1" i="1" baseline="0" dirty="0">
            <a:latin typeface="Adobe Caslon Pro"/>
          </a:endParaRPr>
        </a:p>
      </dgm:t>
    </dgm:pt>
    <dgm:pt modelId="{3E42760F-5CAE-45C5-82E0-C8DA115420A0}" type="parTrans" cxnId="{DC82E5A8-6384-4E12-8384-6BF0867B7B2C}">
      <dgm:prSet/>
      <dgm:spPr/>
      <dgm:t>
        <a:bodyPr/>
        <a:lstStyle/>
        <a:p>
          <a:endParaRPr lang="es-MX"/>
        </a:p>
      </dgm:t>
    </dgm:pt>
    <dgm:pt modelId="{019D4E3F-D1CB-4143-AD4E-3F6721394287}" type="sibTrans" cxnId="{DC82E5A8-6384-4E12-8384-6BF0867B7B2C}">
      <dgm:prSet/>
      <dgm:spPr/>
      <dgm:t>
        <a:bodyPr/>
        <a:lstStyle/>
        <a:p>
          <a:endParaRPr lang="es-MX"/>
        </a:p>
      </dgm:t>
    </dgm:pt>
    <dgm:pt modelId="{70961E3B-F483-46F8-941F-C5A0736F91BF}">
      <dgm:prSet custT="1"/>
      <dgm:spPr/>
      <dgm:t>
        <a:bodyPr/>
        <a:lstStyle/>
        <a:p>
          <a:pPr algn="r"/>
          <a:r>
            <a:rPr lang="es-ES" sz="1100" b="1" i="1" baseline="0" dirty="0" smtClean="0">
              <a:latin typeface="Adobe Caslon Pro"/>
            </a:rPr>
            <a:t>Numeral 56.6 Fracción V, inciso d) .</a:t>
          </a:r>
          <a:r>
            <a:rPr lang="es-MX" sz="1100" b="1" i="1" baseline="0" dirty="0" smtClean="0">
              <a:latin typeface="Adobe Caslon Pro"/>
            </a:rPr>
            <a:t> Acuerdo por el que se emiten las Disposiciones en las materias de Recursos Humanos.</a:t>
          </a:r>
          <a:endParaRPr lang="es-MX" sz="1100" b="1" i="1" baseline="0" dirty="0">
            <a:latin typeface="Adobe Caslon Pro"/>
          </a:endParaRPr>
        </a:p>
      </dgm:t>
    </dgm:pt>
    <dgm:pt modelId="{6A197A0B-8752-452A-9E89-23C525C1DE93}" type="parTrans" cxnId="{29E17CD5-6ED7-4232-A83A-9BD3CD248752}">
      <dgm:prSet/>
      <dgm:spPr/>
      <dgm:t>
        <a:bodyPr/>
        <a:lstStyle/>
        <a:p>
          <a:endParaRPr lang="es-MX"/>
        </a:p>
      </dgm:t>
    </dgm:pt>
    <dgm:pt modelId="{F2255321-7818-470E-A32B-CE84D31FD19C}" type="sibTrans" cxnId="{29E17CD5-6ED7-4232-A83A-9BD3CD248752}">
      <dgm:prSet/>
      <dgm:spPr/>
      <dgm:t>
        <a:bodyPr/>
        <a:lstStyle/>
        <a:p>
          <a:endParaRPr lang="es-MX"/>
        </a:p>
      </dgm:t>
    </dgm:pt>
    <dgm:pt modelId="{1A30F6B0-C554-43EB-B154-F7D9F1CF6972}" type="pres">
      <dgm:prSet presAssocID="{6CACD6C7-8B16-4BEC-B432-0A4E3CF3BFBB}" presName="linearFlow" presStyleCnt="0">
        <dgm:presLayoutVars>
          <dgm:dir/>
          <dgm:animLvl val="lvl"/>
          <dgm:resizeHandles val="exact"/>
        </dgm:presLayoutVars>
      </dgm:prSet>
      <dgm:spPr/>
      <dgm:t>
        <a:bodyPr/>
        <a:lstStyle/>
        <a:p>
          <a:endParaRPr lang="es-MX"/>
        </a:p>
      </dgm:t>
    </dgm:pt>
    <dgm:pt modelId="{A88C426A-93E4-4FD3-80E4-DA39C6334E90}" type="pres">
      <dgm:prSet presAssocID="{DF23C30E-ADCA-423B-88ED-9CE1AF8730B5}" presName="composite" presStyleCnt="0"/>
      <dgm:spPr/>
      <dgm:t>
        <a:bodyPr/>
        <a:lstStyle/>
        <a:p>
          <a:endParaRPr lang="es-MX"/>
        </a:p>
      </dgm:t>
    </dgm:pt>
    <dgm:pt modelId="{3CD59752-1B03-4B54-A3D6-F995E5A12432}" type="pres">
      <dgm:prSet presAssocID="{DF23C30E-ADCA-423B-88ED-9CE1AF8730B5}" presName="parentText" presStyleLbl="alignNode1" presStyleIdx="0" presStyleCnt="4" custLinFactNeighborX="0" custLinFactNeighborY="-6828">
        <dgm:presLayoutVars>
          <dgm:chMax val="1"/>
          <dgm:bulletEnabled val="1"/>
        </dgm:presLayoutVars>
      </dgm:prSet>
      <dgm:spPr/>
      <dgm:t>
        <a:bodyPr/>
        <a:lstStyle/>
        <a:p>
          <a:endParaRPr lang="es-MX"/>
        </a:p>
      </dgm:t>
    </dgm:pt>
    <dgm:pt modelId="{D7A7FABA-7D40-47D8-975D-7508C6552543}" type="pres">
      <dgm:prSet presAssocID="{DF23C30E-ADCA-423B-88ED-9CE1AF8730B5}" presName="descendantText" presStyleLbl="alignAcc1" presStyleIdx="0" presStyleCnt="4" custScaleY="118738">
        <dgm:presLayoutVars>
          <dgm:bulletEnabled val="1"/>
        </dgm:presLayoutVars>
      </dgm:prSet>
      <dgm:spPr/>
      <dgm:t>
        <a:bodyPr/>
        <a:lstStyle/>
        <a:p>
          <a:endParaRPr lang="es-MX"/>
        </a:p>
      </dgm:t>
    </dgm:pt>
    <dgm:pt modelId="{827B39AF-D206-4AA2-977B-D5A4B3978083}" type="pres">
      <dgm:prSet presAssocID="{848449EB-2D11-4398-87B3-B6715CA55D53}" presName="sp" presStyleCnt="0"/>
      <dgm:spPr/>
      <dgm:t>
        <a:bodyPr/>
        <a:lstStyle/>
        <a:p>
          <a:endParaRPr lang="es-MX"/>
        </a:p>
      </dgm:t>
    </dgm:pt>
    <dgm:pt modelId="{B65FDD1B-29E5-4729-ADAE-0B66F20A96B7}" type="pres">
      <dgm:prSet presAssocID="{3E9EEF98-7D85-4197-901D-BA0FB4996675}" presName="composite" presStyleCnt="0"/>
      <dgm:spPr/>
      <dgm:t>
        <a:bodyPr/>
        <a:lstStyle/>
        <a:p>
          <a:endParaRPr lang="es-MX"/>
        </a:p>
      </dgm:t>
    </dgm:pt>
    <dgm:pt modelId="{F19FDB01-253A-4C23-BE4D-13CF334D5B32}" type="pres">
      <dgm:prSet presAssocID="{3E9EEF98-7D85-4197-901D-BA0FB4996675}" presName="parentText" presStyleLbl="alignNode1" presStyleIdx="1" presStyleCnt="4" custLinFactNeighborX="0" custLinFactNeighborY="-232">
        <dgm:presLayoutVars>
          <dgm:chMax val="1"/>
          <dgm:bulletEnabled val="1"/>
        </dgm:presLayoutVars>
      </dgm:prSet>
      <dgm:spPr/>
      <dgm:t>
        <a:bodyPr/>
        <a:lstStyle/>
        <a:p>
          <a:endParaRPr lang="es-MX"/>
        </a:p>
      </dgm:t>
    </dgm:pt>
    <dgm:pt modelId="{704CF63E-22EB-46D9-828D-D7D305641F55}" type="pres">
      <dgm:prSet presAssocID="{3E9EEF98-7D85-4197-901D-BA0FB4996675}" presName="descendantText" presStyleLbl="alignAcc1" presStyleIdx="1" presStyleCnt="4" custScaleX="99990" custScaleY="79756" custLinFactNeighborX="-122" custLinFactNeighborY="6059">
        <dgm:presLayoutVars>
          <dgm:bulletEnabled val="1"/>
        </dgm:presLayoutVars>
      </dgm:prSet>
      <dgm:spPr/>
      <dgm:t>
        <a:bodyPr/>
        <a:lstStyle/>
        <a:p>
          <a:endParaRPr lang="es-MX"/>
        </a:p>
      </dgm:t>
    </dgm:pt>
    <dgm:pt modelId="{A433C166-50AB-4DAF-84E5-430483AF7445}" type="pres">
      <dgm:prSet presAssocID="{0DBB895E-3F80-4F67-9F7A-7C22DFBB29F2}" presName="sp" presStyleCnt="0"/>
      <dgm:spPr/>
      <dgm:t>
        <a:bodyPr/>
        <a:lstStyle/>
        <a:p>
          <a:endParaRPr lang="es-MX"/>
        </a:p>
      </dgm:t>
    </dgm:pt>
    <dgm:pt modelId="{BAFA9C22-4AC0-4088-9CB1-43C545CBA88C}" type="pres">
      <dgm:prSet presAssocID="{5401BA50-1629-4BAA-8975-2F22762F1006}" presName="composite" presStyleCnt="0"/>
      <dgm:spPr/>
      <dgm:t>
        <a:bodyPr/>
        <a:lstStyle/>
        <a:p>
          <a:endParaRPr lang="es-MX"/>
        </a:p>
      </dgm:t>
    </dgm:pt>
    <dgm:pt modelId="{D9B50636-8468-41CE-A9C4-646812C1D58E}" type="pres">
      <dgm:prSet presAssocID="{5401BA50-1629-4BAA-8975-2F22762F1006}" presName="parentText" presStyleLbl="alignNode1" presStyleIdx="2" presStyleCnt="4" custLinFactNeighborX="0" custLinFactNeighborY="-16233">
        <dgm:presLayoutVars>
          <dgm:chMax val="1"/>
          <dgm:bulletEnabled val="1"/>
        </dgm:presLayoutVars>
      </dgm:prSet>
      <dgm:spPr/>
      <dgm:t>
        <a:bodyPr/>
        <a:lstStyle/>
        <a:p>
          <a:endParaRPr lang="es-MX"/>
        </a:p>
      </dgm:t>
    </dgm:pt>
    <dgm:pt modelId="{895BFD91-0E81-4C9B-91AE-079630A92BAF}" type="pres">
      <dgm:prSet presAssocID="{5401BA50-1629-4BAA-8975-2F22762F1006}" presName="descendantText" presStyleLbl="alignAcc1" presStyleIdx="2" presStyleCnt="4" custLinFactNeighborX="-332" custLinFactNeighborY="-16283">
        <dgm:presLayoutVars>
          <dgm:bulletEnabled val="1"/>
        </dgm:presLayoutVars>
      </dgm:prSet>
      <dgm:spPr/>
      <dgm:t>
        <a:bodyPr/>
        <a:lstStyle/>
        <a:p>
          <a:endParaRPr lang="es-MX"/>
        </a:p>
      </dgm:t>
    </dgm:pt>
    <dgm:pt modelId="{67261088-7A90-430F-9CBB-2B0326B8568C}" type="pres">
      <dgm:prSet presAssocID="{2062CB38-1A60-4C87-8990-DD1675797DE3}" presName="sp" presStyleCnt="0"/>
      <dgm:spPr/>
      <dgm:t>
        <a:bodyPr/>
        <a:lstStyle/>
        <a:p>
          <a:endParaRPr lang="es-MX"/>
        </a:p>
      </dgm:t>
    </dgm:pt>
    <dgm:pt modelId="{38D520D9-74BF-4C33-BAB5-786CEAE7C3BC}" type="pres">
      <dgm:prSet presAssocID="{48E2ADA5-394C-4886-8AB1-C07D1A5E57AA}" presName="composite" presStyleCnt="0"/>
      <dgm:spPr/>
      <dgm:t>
        <a:bodyPr/>
        <a:lstStyle/>
        <a:p>
          <a:endParaRPr lang="es-MX"/>
        </a:p>
      </dgm:t>
    </dgm:pt>
    <dgm:pt modelId="{B79A66A7-5AF0-491E-B8BC-78036F8B7E86}" type="pres">
      <dgm:prSet presAssocID="{48E2ADA5-394C-4886-8AB1-C07D1A5E57AA}" presName="parentText" presStyleLbl="alignNode1" presStyleIdx="3" presStyleCnt="4" custLinFactNeighborX="0" custLinFactNeighborY="-26586">
        <dgm:presLayoutVars>
          <dgm:chMax val="1"/>
          <dgm:bulletEnabled val="1"/>
        </dgm:presLayoutVars>
      </dgm:prSet>
      <dgm:spPr/>
      <dgm:t>
        <a:bodyPr/>
        <a:lstStyle/>
        <a:p>
          <a:endParaRPr lang="es-MX"/>
        </a:p>
      </dgm:t>
    </dgm:pt>
    <dgm:pt modelId="{DCBF3EFE-B082-4433-8373-A864D87ECFCB}" type="pres">
      <dgm:prSet presAssocID="{48E2ADA5-394C-4886-8AB1-C07D1A5E57AA}" presName="descendantText" presStyleLbl="alignAcc1" presStyleIdx="3" presStyleCnt="4" custLinFactNeighborX="-333" custLinFactNeighborY="-40901">
        <dgm:presLayoutVars>
          <dgm:bulletEnabled val="1"/>
        </dgm:presLayoutVars>
      </dgm:prSet>
      <dgm:spPr/>
      <dgm:t>
        <a:bodyPr/>
        <a:lstStyle/>
        <a:p>
          <a:endParaRPr lang="es-MX"/>
        </a:p>
      </dgm:t>
    </dgm:pt>
  </dgm:ptLst>
  <dgm:cxnLst>
    <dgm:cxn modelId="{175A4211-1F8F-4BD0-80DB-9A9C668B935C}" srcId="{3E9EEF98-7D85-4197-901D-BA0FB4996675}" destId="{97DFCE68-2007-435B-8FA0-936EF2F71756}" srcOrd="1" destOrd="0" parTransId="{8BA8E9A0-46A6-47BB-B152-99980AC0FE3E}" sibTransId="{79B047F1-22CD-4408-AA2D-D951E8F52203}"/>
    <dgm:cxn modelId="{24C2A9BC-428B-4299-9F81-ACCD458F9EDE}" srcId="{6CACD6C7-8B16-4BEC-B432-0A4E3CF3BFBB}" destId="{48E2ADA5-394C-4886-8AB1-C07D1A5E57AA}" srcOrd="3" destOrd="0" parTransId="{4BC36C40-1967-4E12-A918-91E1F240E840}" sibTransId="{FC0F795C-A595-40CA-B6C0-4288540F80B9}"/>
    <dgm:cxn modelId="{9D0361A0-6E69-4F48-B743-59DD2BD94D15}" type="presOf" srcId="{DF23C30E-ADCA-423B-88ED-9CE1AF8730B5}" destId="{3CD59752-1B03-4B54-A3D6-F995E5A12432}" srcOrd="0" destOrd="0" presId="urn:microsoft.com/office/officeart/2005/8/layout/chevron2"/>
    <dgm:cxn modelId="{A885EC1D-8182-48B9-9F6A-0BD9A492909A}" srcId="{6CACD6C7-8B16-4BEC-B432-0A4E3CF3BFBB}" destId="{3E9EEF98-7D85-4197-901D-BA0FB4996675}" srcOrd="1" destOrd="0" parTransId="{8ED382AE-4A11-4636-B07B-53F5178FC1FE}" sibTransId="{0DBB895E-3F80-4F67-9F7A-7C22DFBB29F2}"/>
    <dgm:cxn modelId="{29E17CD5-6ED7-4232-A83A-9BD3CD248752}" srcId="{48E2ADA5-394C-4886-8AB1-C07D1A5E57AA}" destId="{70961E3B-F483-46F8-941F-C5A0736F91BF}" srcOrd="1" destOrd="0" parTransId="{6A197A0B-8752-452A-9E89-23C525C1DE93}" sibTransId="{F2255321-7818-470E-A32B-CE84D31FD19C}"/>
    <dgm:cxn modelId="{6EA537E1-0D75-4128-88CB-49ECAB13766E}" srcId="{3E9EEF98-7D85-4197-901D-BA0FB4996675}" destId="{C61795B6-18FA-4B23-AEF3-625061EAF414}" srcOrd="0" destOrd="0" parTransId="{CCE41AD0-87B9-47F4-9645-8EE27CDF0762}" sibTransId="{56FE443C-B9DB-4198-8680-66B1DA34F654}"/>
    <dgm:cxn modelId="{F176F91C-3B5E-4B0E-83ED-7D97F3B47A14}" type="presOf" srcId="{70961E3B-F483-46F8-941F-C5A0736F91BF}" destId="{DCBF3EFE-B082-4433-8373-A864D87ECFCB}" srcOrd="0" destOrd="1" presId="urn:microsoft.com/office/officeart/2005/8/layout/chevron2"/>
    <dgm:cxn modelId="{46509099-1D9B-4583-BB06-BFE1E7FD52EA}" type="presOf" srcId="{5401BA50-1629-4BAA-8975-2F22762F1006}" destId="{D9B50636-8468-41CE-A9C4-646812C1D58E}" srcOrd="0" destOrd="0" presId="urn:microsoft.com/office/officeart/2005/8/layout/chevron2"/>
    <dgm:cxn modelId="{8FBB19B1-B571-44D2-8A0F-A3ABE3AF996A}" type="presOf" srcId="{CE345F19-E5DF-4279-9A96-D6A4300910D2}" destId="{895BFD91-0E81-4C9B-91AE-079630A92BAF}" srcOrd="0" destOrd="1" presId="urn:microsoft.com/office/officeart/2005/8/layout/chevron2"/>
    <dgm:cxn modelId="{06188B92-4D5D-459A-9902-8F232EA19E14}" type="presOf" srcId="{48E2ADA5-394C-4886-8AB1-C07D1A5E57AA}" destId="{B79A66A7-5AF0-491E-B8BC-78036F8B7E86}" srcOrd="0" destOrd="0" presId="urn:microsoft.com/office/officeart/2005/8/layout/chevron2"/>
    <dgm:cxn modelId="{2A115453-07FB-4D00-905D-A884CDDFCE0D}" srcId="{6CACD6C7-8B16-4BEC-B432-0A4E3CF3BFBB}" destId="{5401BA50-1629-4BAA-8975-2F22762F1006}" srcOrd="2" destOrd="0" parTransId="{6CF1C445-3770-4652-B9E9-A7E9DFE2CD0E}" sibTransId="{2062CB38-1A60-4C87-8990-DD1675797DE3}"/>
    <dgm:cxn modelId="{A499F06E-D643-40A4-B8BE-570B245F1A4C}" type="presOf" srcId="{3E9EEF98-7D85-4197-901D-BA0FB4996675}" destId="{F19FDB01-253A-4C23-BE4D-13CF334D5B32}" srcOrd="0" destOrd="0" presId="urn:microsoft.com/office/officeart/2005/8/layout/chevron2"/>
    <dgm:cxn modelId="{E38EE665-6BB0-4CF8-9A53-C0E9B712714B}" type="presOf" srcId="{1A761416-EEF4-4D55-BEB7-7672E1ED1507}" destId="{D7A7FABA-7D40-47D8-975D-7508C6552543}" srcOrd="0" destOrd="0" presId="urn:microsoft.com/office/officeart/2005/8/layout/chevron2"/>
    <dgm:cxn modelId="{199662F5-F4FF-4189-B323-FF04358D040E}" srcId="{5401BA50-1629-4BAA-8975-2F22762F1006}" destId="{8DEE9E62-82E3-4702-9922-143502BCCB75}" srcOrd="0" destOrd="0" parTransId="{B3EBF41D-CDF6-4C97-9B42-1B3E4AB8FA8A}" sibTransId="{8CC20E1B-56E1-4FCB-BD02-55A065E6EC20}"/>
    <dgm:cxn modelId="{080F918D-6A7D-4C89-8D66-B15B2EB61D07}" srcId="{48E2ADA5-394C-4886-8AB1-C07D1A5E57AA}" destId="{6EB36378-B465-4046-A23F-CD70D9C52B15}" srcOrd="0" destOrd="0" parTransId="{3A62ED38-EAE1-44CE-A4A5-5A4E121C04DD}" sibTransId="{3FE20D75-947A-472E-B837-802537C12C3A}"/>
    <dgm:cxn modelId="{B391A5EE-83D4-4095-B3AF-27B7C61E9179}" type="presOf" srcId="{50583532-4866-4CED-8193-D01E5A216209}" destId="{D7A7FABA-7D40-47D8-975D-7508C6552543}" srcOrd="0" destOrd="1" presId="urn:microsoft.com/office/officeart/2005/8/layout/chevron2"/>
    <dgm:cxn modelId="{14896DF8-DBCD-4464-AD7A-5B0C9212D73E}" srcId="{DF23C30E-ADCA-423B-88ED-9CE1AF8730B5}" destId="{50583532-4866-4CED-8193-D01E5A216209}" srcOrd="1" destOrd="0" parTransId="{B87F0C32-4DA4-4078-ACBA-DD47FF00441C}" sibTransId="{715170A1-6879-4EEC-8895-CA9DCAE90D73}"/>
    <dgm:cxn modelId="{920BF740-9CAC-4B76-93FB-EE21CE28E01D}" srcId="{6CACD6C7-8B16-4BEC-B432-0A4E3CF3BFBB}" destId="{DF23C30E-ADCA-423B-88ED-9CE1AF8730B5}" srcOrd="0" destOrd="0" parTransId="{A5CD4174-EDA9-45DE-90F3-3EFDD678AFE7}" sibTransId="{848449EB-2D11-4398-87B3-B6715CA55D53}"/>
    <dgm:cxn modelId="{EFA17CB9-F637-4E1F-97B1-2B231A7C5846}" type="presOf" srcId="{C61795B6-18FA-4B23-AEF3-625061EAF414}" destId="{704CF63E-22EB-46D9-828D-D7D305641F55}" srcOrd="0" destOrd="0" presId="urn:microsoft.com/office/officeart/2005/8/layout/chevron2"/>
    <dgm:cxn modelId="{6C41E8B8-DC29-414F-8754-EAD1EAC0212C}" type="presOf" srcId="{8DEE9E62-82E3-4702-9922-143502BCCB75}" destId="{895BFD91-0E81-4C9B-91AE-079630A92BAF}" srcOrd="0" destOrd="0" presId="urn:microsoft.com/office/officeart/2005/8/layout/chevron2"/>
    <dgm:cxn modelId="{EB8963C6-46D6-4E0A-81EF-0B82E2E495AF}" type="presOf" srcId="{6EB36378-B465-4046-A23F-CD70D9C52B15}" destId="{DCBF3EFE-B082-4433-8373-A864D87ECFCB}" srcOrd="0" destOrd="0" presId="urn:microsoft.com/office/officeart/2005/8/layout/chevron2"/>
    <dgm:cxn modelId="{DC82E5A8-6384-4E12-8384-6BF0867B7B2C}" srcId="{5401BA50-1629-4BAA-8975-2F22762F1006}" destId="{CE345F19-E5DF-4279-9A96-D6A4300910D2}" srcOrd="1" destOrd="0" parTransId="{3E42760F-5CAE-45C5-82E0-C8DA115420A0}" sibTransId="{019D4E3F-D1CB-4143-AD4E-3F6721394287}"/>
    <dgm:cxn modelId="{CFA151BF-4947-4ED4-A440-B8FBC6047F68}" type="presOf" srcId="{97DFCE68-2007-435B-8FA0-936EF2F71756}" destId="{704CF63E-22EB-46D9-828D-D7D305641F55}" srcOrd="0" destOrd="1" presId="urn:microsoft.com/office/officeart/2005/8/layout/chevron2"/>
    <dgm:cxn modelId="{F58971BD-14CE-4938-BB04-770E3D3C5359}" srcId="{DF23C30E-ADCA-423B-88ED-9CE1AF8730B5}" destId="{1A761416-EEF4-4D55-BEB7-7672E1ED1507}" srcOrd="0" destOrd="0" parTransId="{0669B849-4589-4E12-8D22-BF4E11058835}" sibTransId="{E443B9D4-B364-438F-B4B2-35FD989BA62F}"/>
    <dgm:cxn modelId="{FF8FFC83-190F-44CF-A72F-84B010503A93}" type="presOf" srcId="{6CACD6C7-8B16-4BEC-B432-0A4E3CF3BFBB}" destId="{1A30F6B0-C554-43EB-B154-F7D9F1CF6972}" srcOrd="0" destOrd="0" presId="urn:microsoft.com/office/officeart/2005/8/layout/chevron2"/>
    <dgm:cxn modelId="{B2ADC4DC-0F13-4A40-AD53-96E0677860B0}" type="presParOf" srcId="{1A30F6B0-C554-43EB-B154-F7D9F1CF6972}" destId="{A88C426A-93E4-4FD3-80E4-DA39C6334E90}" srcOrd="0" destOrd="0" presId="urn:microsoft.com/office/officeart/2005/8/layout/chevron2"/>
    <dgm:cxn modelId="{99316A2C-B9B8-4CA3-9A08-75251176920C}" type="presParOf" srcId="{A88C426A-93E4-4FD3-80E4-DA39C6334E90}" destId="{3CD59752-1B03-4B54-A3D6-F995E5A12432}" srcOrd="0" destOrd="0" presId="urn:microsoft.com/office/officeart/2005/8/layout/chevron2"/>
    <dgm:cxn modelId="{0E694F42-E541-45D3-BADA-70431C8F5A6D}" type="presParOf" srcId="{A88C426A-93E4-4FD3-80E4-DA39C6334E90}" destId="{D7A7FABA-7D40-47D8-975D-7508C6552543}" srcOrd="1" destOrd="0" presId="urn:microsoft.com/office/officeart/2005/8/layout/chevron2"/>
    <dgm:cxn modelId="{3DE651BB-D27D-4677-B585-6A624A430B6C}" type="presParOf" srcId="{1A30F6B0-C554-43EB-B154-F7D9F1CF6972}" destId="{827B39AF-D206-4AA2-977B-D5A4B3978083}" srcOrd="1" destOrd="0" presId="urn:microsoft.com/office/officeart/2005/8/layout/chevron2"/>
    <dgm:cxn modelId="{4A093AE1-E41B-4A33-A8DE-41AA71CF6D90}" type="presParOf" srcId="{1A30F6B0-C554-43EB-B154-F7D9F1CF6972}" destId="{B65FDD1B-29E5-4729-ADAE-0B66F20A96B7}" srcOrd="2" destOrd="0" presId="urn:microsoft.com/office/officeart/2005/8/layout/chevron2"/>
    <dgm:cxn modelId="{846FE1C5-2B7D-4268-ACCD-447A50EA6F4F}" type="presParOf" srcId="{B65FDD1B-29E5-4729-ADAE-0B66F20A96B7}" destId="{F19FDB01-253A-4C23-BE4D-13CF334D5B32}" srcOrd="0" destOrd="0" presId="urn:microsoft.com/office/officeart/2005/8/layout/chevron2"/>
    <dgm:cxn modelId="{65C08707-1F2C-4957-92EC-9FAF9238EFEC}" type="presParOf" srcId="{B65FDD1B-29E5-4729-ADAE-0B66F20A96B7}" destId="{704CF63E-22EB-46D9-828D-D7D305641F55}" srcOrd="1" destOrd="0" presId="urn:microsoft.com/office/officeart/2005/8/layout/chevron2"/>
    <dgm:cxn modelId="{C8486C2A-B2CA-4C17-BE20-7A5D0472CF0F}" type="presParOf" srcId="{1A30F6B0-C554-43EB-B154-F7D9F1CF6972}" destId="{A433C166-50AB-4DAF-84E5-430483AF7445}" srcOrd="3" destOrd="0" presId="urn:microsoft.com/office/officeart/2005/8/layout/chevron2"/>
    <dgm:cxn modelId="{5EF5F393-1DED-46C9-92AE-396AC3D8E603}" type="presParOf" srcId="{1A30F6B0-C554-43EB-B154-F7D9F1CF6972}" destId="{BAFA9C22-4AC0-4088-9CB1-43C545CBA88C}" srcOrd="4" destOrd="0" presId="urn:microsoft.com/office/officeart/2005/8/layout/chevron2"/>
    <dgm:cxn modelId="{26D1D5DC-BD80-4845-B8E5-DD518DBCBD0D}" type="presParOf" srcId="{BAFA9C22-4AC0-4088-9CB1-43C545CBA88C}" destId="{D9B50636-8468-41CE-A9C4-646812C1D58E}" srcOrd="0" destOrd="0" presId="urn:microsoft.com/office/officeart/2005/8/layout/chevron2"/>
    <dgm:cxn modelId="{DE4C3C97-5C92-418B-94E8-9387143CA0EF}" type="presParOf" srcId="{BAFA9C22-4AC0-4088-9CB1-43C545CBA88C}" destId="{895BFD91-0E81-4C9B-91AE-079630A92BAF}" srcOrd="1" destOrd="0" presId="urn:microsoft.com/office/officeart/2005/8/layout/chevron2"/>
    <dgm:cxn modelId="{2614CE4D-D680-449E-84D3-2760BC7393CF}" type="presParOf" srcId="{1A30F6B0-C554-43EB-B154-F7D9F1CF6972}" destId="{67261088-7A90-430F-9CBB-2B0326B8568C}" srcOrd="5" destOrd="0" presId="urn:microsoft.com/office/officeart/2005/8/layout/chevron2"/>
    <dgm:cxn modelId="{C4B49506-2506-4BB0-AF62-77102A1E9638}" type="presParOf" srcId="{1A30F6B0-C554-43EB-B154-F7D9F1CF6972}" destId="{38D520D9-74BF-4C33-BAB5-786CEAE7C3BC}" srcOrd="6" destOrd="0" presId="urn:microsoft.com/office/officeart/2005/8/layout/chevron2"/>
    <dgm:cxn modelId="{6E1C6CA4-4C7F-431E-BDEC-F7F3D58EDB78}" type="presParOf" srcId="{38D520D9-74BF-4C33-BAB5-786CEAE7C3BC}" destId="{B79A66A7-5AF0-491E-B8BC-78036F8B7E86}" srcOrd="0" destOrd="0" presId="urn:microsoft.com/office/officeart/2005/8/layout/chevron2"/>
    <dgm:cxn modelId="{5099C6F0-958F-470A-81A8-31CD03C75328}" type="presParOf" srcId="{38D520D9-74BF-4C33-BAB5-786CEAE7C3BC}" destId="{DCBF3EFE-B082-4433-8373-A864D87ECFC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3A7D1D-7884-4EE7-B743-0A17451E275C}" type="doc">
      <dgm:prSet loTypeId="urn:microsoft.com/office/officeart/2005/8/layout/matrix1" loCatId="matrix" qsTypeId="urn:microsoft.com/office/officeart/2005/8/quickstyle/3d2" qsCatId="3D" csTypeId="urn:microsoft.com/office/officeart/2005/8/colors/accent6_4" csCatId="accent6" phldr="1"/>
      <dgm:spPr/>
      <dgm:t>
        <a:bodyPr/>
        <a:lstStyle/>
        <a:p>
          <a:endParaRPr lang="es-MX"/>
        </a:p>
      </dgm:t>
    </dgm:pt>
    <dgm:pt modelId="{2F17B6EC-9CD8-4131-A90A-693FABCEFFB2}">
      <dgm:prSet phldrT="[Texto]"/>
      <dgm:spPr/>
      <dgm:t>
        <a:bodyPr/>
        <a:lstStyle/>
        <a:p>
          <a:pPr algn="just"/>
          <a:r>
            <a:rPr lang="es-ES" b="1" dirty="0" smtClean="0">
              <a:solidFill>
                <a:schemeClr val="tx1"/>
              </a:solidFill>
              <a:effectLst>
                <a:outerShdw blurRad="38100" dist="38100" dir="2700000" algn="tl">
                  <a:srgbClr val="000000">
                    <a:alpha val="43137"/>
                  </a:srgbClr>
                </a:outerShdw>
              </a:effectLst>
              <a:latin typeface="Adobe Caslon Pro"/>
            </a:rPr>
            <a:t>Puntos a considerar en el establecimiento de metas</a:t>
          </a:r>
          <a:endParaRPr lang="es-MX" dirty="0">
            <a:solidFill>
              <a:schemeClr val="tx1"/>
            </a:solidFill>
          </a:endParaRPr>
        </a:p>
      </dgm:t>
    </dgm:pt>
    <dgm:pt modelId="{74FEC0B1-23B0-43AF-94AD-33C5F0A9AB42}" type="parTrans" cxnId="{43D9664B-46E0-4F58-ACC5-9356DED6F7C9}">
      <dgm:prSet/>
      <dgm:spPr/>
      <dgm:t>
        <a:bodyPr/>
        <a:lstStyle/>
        <a:p>
          <a:pPr algn="just"/>
          <a:endParaRPr lang="es-MX">
            <a:solidFill>
              <a:schemeClr val="tx1"/>
            </a:solidFill>
          </a:endParaRPr>
        </a:p>
      </dgm:t>
    </dgm:pt>
    <dgm:pt modelId="{E436A8FE-9BF9-4459-BBA2-E44291B65627}" type="sibTrans" cxnId="{43D9664B-46E0-4F58-ACC5-9356DED6F7C9}">
      <dgm:prSet/>
      <dgm:spPr/>
      <dgm:t>
        <a:bodyPr/>
        <a:lstStyle/>
        <a:p>
          <a:pPr algn="just"/>
          <a:endParaRPr lang="es-MX">
            <a:solidFill>
              <a:schemeClr val="tx1"/>
            </a:solidFill>
          </a:endParaRPr>
        </a:p>
      </dgm:t>
    </dgm:pt>
    <dgm:pt modelId="{784FF754-08D0-4EC8-ACC5-9B9D8F7B7D4A}">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endParaRPr lang="es-ES" dirty="0" smtClean="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tabLst/>
            <a:defRPr/>
          </a:pPr>
          <a:r>
            <a:rPr lang="es-ES" dirty="0" smtClean="0">
              <a:solidFill>
                <a:schemeClr val="tx1"/>
              </a:solidFill>
            </a:rPr>
            <a:t>a) Las metas se establecen de manera anual</a:t>
          </a:r>
        </a:p>
        <a:p>
          <a:pPr marL="0" marR="0" indent="0" algn="just" defTabSz="914400" eaLnBrk="1" fontAlgn="auto" latinLnBrk="0" hangingPunct="1">
            <a:lnSpc>
              <a:spcPct val="100000"/>
            </a:lnSpc>
            <a:spcBef>
              <a:spcPts val="0"/>
            </a:spcBef>
            <a:spcAft>
              <a:spcPts val="0"/>
            </a:spcAft>
            <a:buClrTx/>
            <a:buSzTx/>
            <a:buFontTx/>
            <a:buNone/>
            <a:tabLst/>
            <a:defRPr/>
          </a:pPr>
          <a:endParaRPr lang="es-ES" dirty="0" smtClean="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tabLst/>
            <a:defRPr/>
          </a:pPr>
          <a:endParaRPr lang="es-ES" dirty="0" smtClean="0">
            <a:solidFill>
              <a:schemeClr val="tx1"/>
            </a:solidFill>
          </a:endParaRPr>
        </a:p>
        <a:p>
          <a:pPr marL="0" marR="0" indent="0" algn="just" defTabSz="914400" eaLnBrk="1" fontAlgn="auto" latinLnBrk="0" hangingPunct="1">
            <a:lnSpc>
              <a:spcPct val="100000"/>
            </a:lnSpc>
            <a:spcBef>
              <a:spcPts val="0"/>
            </a:spcBef>
            <a:spcAft>
              <a:spcPts val="0"/>
            </a:spcAft>
            <a:buClrTx/>
            <a:buSzTx/>
            <a:buFontTx/>
            <a:buNone/>
            <a:tabLst/>
            <a:defRPr/>
          </a:pPr>
          <a:r>
            <a:rPr lang="es-MX" dirty="0" smtClean="0">
              <a:solidFill>
                <a:schemeClr val="tx1"/>
              </a:solidFill>
            </a:rPr>
            <a:t>Se deberá establecer o seleccionar un mínimo de dos metas de cumplimiento individual y un máximo de siete. </a:t>
          </a:r>
          <a:r>
            <a:rPr lang="es-ES" dirty="0" smtClean="0">
              <a:solidFill>
                <a:schemeClr val="tx1"/>
              </a:solidFill>
            </a:rPr>
            <a:t> </a:t>
          </a:r>
          <a:endParaRPr lang="es-MX" dirty="0" smtClean="0">
            <a:solidFill>
              <a:schemeClr val="tx1"/>
            </a:solidFill>
          </a:endParaRPr>
        </a:p>
        <a:p>
          <a:pPr algn="just" defTabSz="844550">
            <a:lnSpc>
              <a:spcPct val="90000"/>
            </a:lnSpc>
            <a:spcBef>
              <a:spcPct val="0"/>
            </a:spcBef>
            <a:spcAft>
              <a:spcPct val="35000"/>
            </a:spcAft>
          </a:pPr>
          <a:endParaRPr lang="es-MX" dirty="0">
            <a:solidFill>
              <a:schemeClr val="tx1"/>
            </a:solidFill>
          </a:endParaRPr>
        </a:p>
      </dgm:t>
    </dgm:pt>
    <dgm:pt modelId="{03D678F1-89E4-42BB-8D00-B62931F14809}" type="parTrans" cxnId="{91447B8D-0A54-4B3A-B4AE-09B38CBC5ED1}">
      <dgm:prSet/>
      <dgm:spPr/>
      <dgm:t>
        <a:bodyPr/>
        <a:lstStyle/>
        <a:p>
          <a:pPr algn="just"/>
          <a:endParaRPr lang="es-MX">
            <a:solidFill>
              <a:schemeClr val="tx1"/>
            </a:solidFill>
          </a:endParaRPr>
        </a:p>
      </dgm:t>
    </dgm:pt>
    <dgm:pt modelId="{462330F5-B6BC-40B1-9E7E-3F2349203E94}" type="sibTrans" cxnId="{91447B8D-0A54-4B3A-B4AE-09B38CBC5ED1}">
      <dgm:prSet/>
      <dgm:spPr/>
      <dgm:t>
        <a:bodyPr/>
        <a:lstStyle/>
        <a:p>
          <a:pPr algn="just"/>
          <a:endParaRPr lang="es-MX">
            <a:solidFill>
              <a:schemeClr val="tx1"/>
            </a:solidFill>
          </a:endParaRPr>
        </a:p>
      </dgm:t>
    </dgm:pt>
    <dgm:pt modelId="{7F53E96E-78D9-4135-B6C7-1C2857941E59}">
      <dgm:prSet phldrT="[Texto]" phldr="1"/>
      <dgm:spPr/>
      <dgm:t>
        <a:bodyPr/>
        <a:lstStyle/>
        <a:p>
          <a:pPr algn="just"/>
          <a:endParaRPr lang="es-MX">
            <a:solidFill>
              <a:schemeClr val="tx1"/>
            </a:solidFill>
          </a:endParaRPr>
        </a:p>
      </dgm:t>
    </dgm:pt>
    <dgm:pt modelId="{4753CB97-CACB-4DC4-9944-B1A90F88EF4A}" type="parTrans" cxnId="{E1CA24B4-5771-4FFE-A5D7-3837A2BE6696}">
      <dgm:prSet/>
      <dgm:spPr/>
      <dgm:t>
        <a:bodyPr/>
        <a:lstStyle/>
        <a:p>
          <a:pPr algn="just"/>
          <a:endParaRPr lang="es-MX">
            <a:solidFill>
              <a:schemeClr val="tx1"/>
            </a:solidFill>
          </a:endParaRPr>
        </a:p>
      </dgm:t>
    </dgm:pt>
    <dgm:pt modelId="{01A60E4A-9922-445D-993B-9C7451C2E23F}" type="sibTrans" cxnId="{E1CA24B4-5771-4FFE-A5D7-3837A2BE6696}">
      <dgm:prSet/>
      <dgm:spPr/>
      <dgm:t>
        <a:bodyPr/>
        <a:lstStyle/>
        <a:p>
          <a:pPr algn="just"/>
          <a:endParaRPr lang="es-MX">
            <a:solidFill>
              <a:schemeClr val="tx1"/>
            </a:solidFill>
          </a:endParaRPr>
        </a:p>
      </dgm:t>
    </dgm:pt>
    <dgm:pt modelId="{9F1AE827-A8BB-4C8C-BEF6-8E5FE68586A4}">
      <dgm:prSet phldrT="[Texto]" phldr="1"/>
      <dgm:spPr/>
      <dgm:t>
        <a:bodyPr/>
        <a:lstStyle/>
        <a:p>
          <a:pPr algn="just"/>
          <a:endParaRPr lang="es-MX">
            <a:solidFill>
              <a:schemeClr val="tx1"/>
            </a:solidFill>
          </a:endParaRPr>
        </a:p>
      </dgm:t>
    </dgm:pt>
    <dgm:pt modelId="{1CB4E155-4BF7-4965-BB01-4A2F4DDA6D39}" type="parTrans" cxnId="{5697403B-BC2F-4402-B0C6-15B9A33902D4}">
      <dgm:prSet/>
      <dgm:spPr/>
      <dgm:t>
        <a:bodyPr/>
        <a:lstStyle/>
        <a:p>
          <a:pPr algn="just"/>
          <a:endParaRPr lang="es-MX">
            <a:solidFill>
              <a:schemeClr val="tx1"/>
            </a:solidFill>
          </a:endParaRPr>
        </a:p>
      </dgm:t>
    </dgm:pt>
    <dgm:pt modelId="{51604F50-2AB8-4F24-8290-495D3B1C0025}" type="sibTrans" cxnId="{5697403B-BC2F-4402-B0C6-15B9A33902D4}">
      <dgm:prSet/>
      <dgm:spPr/>
      <dgm:t>
        <a:bodyPr/>
        <a:lstStyle/>
        <a:p>
          <a:pPr algn="just"/>
          <a:endParaRPr lang="es-MX">
            <a:solidFill>
              <a:schemeClr val="tx1"/>
            </a:solidFill>
          </a:endParaRPr>
        </a:p>
      </dgm:t>
    </dgm:pt>
    <dgm:pt modelId="{49B31AC2-139D-4106-9C7E-959CB8DE3D87}">
      <dgm:prSet phldrT="[Texto]" phldr="1"/>
      <dgm:spPr/>
      <dgm:t>
        <a:bodyPr/>
        <a:lstStyle/>
        <a:p>
          <a:pPr algn="just"/>
          <a:endParaRPr lang="es-MX">
            <a:solidFill>
              <a:schemeClr val="tx1"/>
            </a:solidFill>
          </a:endParaRPr>
        </a:p>
      </dgm:t>
    </dgm:pt>
    <dgm:pt modelId="{DA9AC039-D2CF-4C4F-AC5B-8BDE3A78331B}" type="parTrans" cxnId="{921FE851-F24D-408F-B974-C73D31333C09}">
      <dgm:prSet/>
      <dgm:spPr/>
      <dgm:t>
        <a:bodyPr/>
        <a:lstStyle/>
        <a:p>
          <a:pPr algn="just"/>
          <a:endParaRPr lang="es-MX">
            <a:solidFill>
              <a:schemeClr val="tx1"/>
            </a:solidFill>
          </a:endParaRPr>
        </a:p>
      </dgm:t>
    </dgm:pt>
    <dgm:pt modelId="{A9909AA1-0AEB-484D-962C-B0299E8D470B}" type="sibTrans" cxnId="{921FE851-F24D-408F-B974-C73D31333C09}">
      <dgm:prSet/>
      <dgm:spPr/>
      <dgm:t>
        <a:bodyPr/>
        <a:lstStyle/>
        <a:p>
          <a:pPr algn="just"/>
          <a:endParaRPr lang="es-MX">
            <a:solidFill>
              <a:schemeClr val="tx1"/>
            </a:solidFill>
          </a:endParaRPr>
        </a:p>
      </dgm:t>
    </dgm:pt>
    <dgm:pt modelId="{EA80E19C-2169-4B2B-98FF-C014FB0EBE75}">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MX" dirty="0" smtClean="0">
              <a:solidFill>
                <a:schemeClr val="tx1"/>
              </a:solidFill>
            </a:rPr>
            <a:t>b) En caso de que un servidor público sea comisionado o realice de manera temporal o eventual actividades o funciones diferentes por virtud de su puesto, podrá incluir un objetivo o meta de desempeño individual relacionada a esa comisión, actividad o función para ser evaluada en el periodo de evaluación que corresponda. </a:t>
          </a:r>
        </a:p>
        <a:p>
          <a:pPr algn="just" defTabSz="666750">
            <a:lnSpc>
              <a:spcPct val="90000"/>
            </a:lnSpc>
            <a:spcBef>
              <a:spcPct val="0"/>
            </a:spcBef>
            <a:spcAft>
              <a:spcPct val="35000"/>
            </a:spcAft>
          </a:pPr>
          <a:endParaRPr lang="es-MX" dirty="0">
            <a:solidFill>
              <a:schemeClr val="tx1"/>
            </a:solidFill>
          </a:endParaRPr>
        </a:p>
      </dgm:t>
    </dgm:pt>
    <dgm:pt modelId="{C4B1A90A-C1E1-415B-BAFF-4ADDB0405911}" type="parTrans" cxnId="{D9125C3C-68BB-4C46-97A7-0C72C28CCF40}">
      <dgm:prSet/>
      <dgm:spPr/>
      <dgm:t>
        <a:bodyPr/>
        <a:lstStyle/>
        <a:p>
          <a:pPr algn="just"/>
          <a:endParaRPr lang="es-MX">
            <a:solidFill>
              <a:schemeClr val="tx1"/>
            </a:solidFill>
          </a:endParaRPr>
        </a:p>
      </dgm:t>
    </dgm:pt>
    <dgm:pt modelId="{6433AC2E-F785-4181-B98F-C1A4670A09B3}" type="sibTrans" cxnId="{D9125C3C-68BB-4C46-97A7-0C72C28CCF40}">
      <dgm:prSet/>
      <dgm:spPr/>
      <dgm:t>
        <a:bodyPr/>
        <a:lstStyle/>
        <a:p>
          <a:pPr algn="just"/>
          <a:endParaRPr lang="es-MX">
            <a:solidFill>
              <a:schemeClr val="tx1"/>
            </a:solidFill>
          </a:endParaRPr>
        </a:p>
      </dgm:t>
    </dgm:pt>
    <dgm:pt modelId="{599B04AD-5126-4EA8-ACCA-2087584BC9D5}">
      <dgm:prSet/>
      <dgm:spPr/>
      <dgm:t>
        <a:bodyPr/>
        <a:lstStyle/>
        <a:p>
          <a:pPr algn="just"/>
          <a:r>
            <a:rPr lang="es-ES" dirty="0" smtClean="0">
              <a:solidFill>
                <a:schemeClr val="tx1"/>
              </a:solidFill>
            </a:rPr>
            <a:t>d) </a:t>
          </a:r>
          <a:r>
            <a:rPr lang="es-MX" dirty="0" smtClean="0">
              <a:solidFill>
                <a:schemeClr val="tx1"/>
              </a:solidFill>
            </a:rPr>
            <a:t>Las metas deberán ser descritas, determinando, en términos observables, mensurables, realistas, veraces, objetivos y cuantificables,  el resultado específico del desempeño</a:t>
          </a:r>
          <a:r>
            <a:rPr lang="es-ES" dirty="0" smtClean="0">
              <a:solidFill>
                <a:schemeClr val="tx1"/>
              </a:solidFill>
            </a:rPr>
            <a:t>, permitiendo llevar a cabo un seguimiento de las mismas con regularidad. </a:t>
          </a:r>
          <a:endParaRPr lang="es-MX" dirty="0">
            <a:solidFill>
              <a:schemeClr val="tx1"/>
            </a:solidFill>
          </a:endParaRPr>
        </a:p>
      </dgm:t>
    </dgm:pt>
    <dgm:pt modelId="{0D2E5763-9D2E-4BA2-9479-A53D8A929CF8}" type="parTrans" cxnId="{BA695287-83F7-43C1-9E6A-8409B3CEFB7F}">
      <dgm:prSet/>
      <dgm:spPr/>
      <dgm:t>
        <a:bodyPr/>
        <a:lstStyle/>
        <a:p>
          <a:pPr algn="just"/>
          <a:endParaRPr lang="es-MX">
            <a:solidFill>
              <a:schemeClr val="tx1"/>
            </a:solidFill>
          </a:endParaRPr>
        </a:p>
      </dgm:t>
    </dgm:pt>
    <dgm:pt modelId="{174EEFD4-F6D6-4319-9406-BB4E4D368EDC}" type="sibTrans" cxnId="{BA695287-83F7-43C1-9E6A-8409B3CEFB7F}">
      <dgm:prSet/>
      <dgm:spPr/>
      <dgm:t>
        <a:bodyPr/>
        <a:lstStyle/>
        <a:p>
          <a:pPr algn="just"/>
          <a:endParaRPr lang="es-MX">
            <a:solidFill>
              <a:schemeClr val="tx1"/>
            </a:solidFill>
          </a:endParaRPr>
        </a:p>
      </dgm:t>
    </dgm:pt>
    <dgm:pt modelId="{0E644056-FF8D-43A1-B29E-04C97D693BD3}">
      <dgm:prSet/>
      <dgm:spPr/>
      <dgm:t>
        <a:bodyPr/>
        <a:lstStyle/>
        <a:p>
          <a:pPr algn="just"/>
          <a:r>
            <a:rPr lang="es-MX" dirty="0" smtClean="0">
              <a:solidFill>
                <a:schemeClr val="tx1"/>
              </a:solidFill>
            </a:rPr>
            <a:t>c)  Asignar  Peso Individual de la Meta, Objetivo y/o Función, considerando que la suma total de los pesos, de las diversas metas y objetivos utilizados, deberá ser igual a 100</a:t>
          </a:r>
          <a:endParaRPr lang="es-MX" dirty="0">
            <a:solidFill>
              <a:schemeClr val="tx1"/>
            </a:solidFill>
          </a:endParaRPr>
        </a:p>
      </dgm:t>
    </dgm:pt>
    <dgm:pt modelId="{EBCCD2B0-D17C-491E-8DED-DEFB9657B840}" type="parTrans" cxnId="{6B760746-F44E-44E4-8823-63C2D28C6C68}">
      <dgm:prSet/>
      <dgm:spPr/>
      <dgm:t>
        <a:bodyPr/>
        <a:lstStyle/>
        <a:p>
          <a:pPr algn="just"/>
          <a:endParaRPr lang="es-MX">
            <a:solidFill>
              <a:schemeClr val="tx1"/>
            </a:solidFill>
          </a:endParaRPr>
        </a:p>
      </dgm:t>
    </dgm:pt>
    <dgm:pt modelId="{6130CAC9-F38C-4AED-A8B3-DAD24BA61A08}" type="sibTrans" cxnId="{6B760746-F44E-44E4-8823-63C2D28C6C68}">
      <dgm:prSet/>
      <dgm:spPr/>
      <dgm:t>
        <a:bodyPr/>
        <a:lstStyle/>
        <a:p>
          <a:pPr algn="just"/>
          <a:endParaRPr lang="es-MX">
            <a:solidFill>
              <a:schemeClr val="tx1"/>
            </a:solidFill>
          </a:endParaRPr>
        </a:p>
      </dgm:t>
    </dgm:pt>
    <dgm:pt modelId="{0BBB6AAA-A679-4097-A943-D1AF05EBE202}">
      <dgm:prSet/>
      <dgm:spPr/>
      <dgm:t>
        <a:bodyPr/>
        <a:lstStyle/>
        <a:p>
          <a:endParaRPr lang="es-MX"/>
        </a:p>
      </dgm:t>
    </dgm:pt>
    <dgm:pt modelId="{C96FDDF5-08CB-4BA1-A9C0-1CCC5D776447}" type="parTrans" cxnId="{968AFD8A-AE83-4701-9874-3B1D606F95B6}">
      <dgm:prSet/>
      <dgm:spPr/>
      <dgm:t>
        <a:bodyPr/>
        <a:lstStyle/>
        <a:p>
          <a:pPr algn="just"/>
          <a:endParaRPr lang="es-MX">
            <a:solidFill>
              <a:schemeClr val="tx1"/>
            </a:solidFill>
          </a:endParaRPr>
        </a:p>
      </dgm:t>
    </dgm:pt>
    <dgm:pt modelId="{D8E92598-2511-44C9-8C14-9AABF3678899}" type="sibTrans" cxnId="{968AFD8A-AE83-4701-9874-3B1D606F95B6}">
      <dgm:prSet/>
      <dgm:spPr/>
      <dgm:t>
        <a:bodyPr/>
        <a:lstStyle/>
        <a:p>
          <a:pPr algn="just"/>
          <a:endParaRPr lang="es-MX">
            <a:solidFill>
              <a:schemeClr val="tx1"/>
            </a:solidFill>
          </a:endParaRPr>
        </a:p>
      </dgm:t>
    </dgm:pt>
    <dgm:pt modelId="{8FD73BC3-BA1C-462D-AAE8-08FD14A55BF0}" type="pres">
      <dgm:prSet presAssocID="{FB3A7D1D-7884-4EE7-B743-0A17451E275C}" presName="diagram" presStyleCnt="0">
        <dgm:presLayoutVars>
          <dgm:chMax val="1"/>
          <dgm:dir/>
          <dgm:animLvl val="ctr"/>
          <dgm:resizeHandles val="exact"/>
        </dgm:presLayoutVars>
      </dgm:prSet>
      <dgm:spPr/>
      <dgm:t>
        <a:bodyPr/>
        <a:lstStyle/>
        <a:p>
          <a:endParaRPr lang="es-MX"/>
        </a:p>
      </dgm:t>
    </dgm:pt>
    <dgm:pt modelId="{23E2A153-4422-4E75-84B6-F924BA3E57B2}" type="pres">
      <dgm:prSet presAssocID="{FB3A7D1D-7884-4EE7-B743-0A17451E275C}" presName="matrix" presStyleCnt="0"/>
      <dgm:spPr/>
    </dgm:pt>
    <dgm:pt modelId="{59E2993E-06D0-4B06-A779-2355332AFA2D}" type="pres">
      <dgm:prSet presAssocID="{FB3A7D1D-7884-4EE7-B743-0A17451E275C}" presName="tile1" presStyleLbl="node1" presStyleIdx="0" presStyleCnt="4"/>
      <dgm:spPr/>
      <dgm:t>
        <a:bodyPr/>
        <a:lstStyle/>
        <a:p>
          <a:endParaRPr lang="es-MX"/>
        </a:p>
      </dgm:t>
    </dgm:pt>
    <dgm:pt modelId="{AD1AE429-3675-453F-8651-984C39A419EC}" type="pres">
      <dgm:prSet presAssocID="{FB3A7D1D-7884-4EE7-B743-0A17451E275C}" presName="tile1text" presStyleLbl="node1" presStyleIdx="0" presStyleCnt="4">
        <dgm:presLayoutVars>
          <dgm:chMax val="0"/>
          <dgm:chPref val="0"/>
          <dgm:bulletEnabled val="1"/>
        </dgm:presLayoutVars>
      </dgm:prSet>
      <dgm:spPr/>
      <dgm:t>
        <a:bodyPr/>
        <a:lstStyle/>
        <a:p>
          <a:endParaRPr lang="es-MX"/>
        </a:p>
      </dgm:t>
    </dgm:pt>
    <dgm:pt modelId="{00C4181A-073A-4B30-A8F1-413EED24384D}" type="pres">
      <dgm:prSet presAssocID="{FB3A7D1D-7884-4EE7-B743-0A17451E275C}" presName="tile2" presStyleLbl="node1" presStyleIdx="1" presStyleCnt="4"/>
      <dgm:spPr/>
      <dgm:t>
        <a:bodyPr/>
        <a:lstStyle/>
        <a:p>
          <a:endParaRPr lang="es-MX"/>
        </a:p>
      </dgm:t>
    </dgm:pt>
    <dgm:pt modelId="{EDCBE516-CC9F-40AB-BBB5-21DE149CA38B}" type="pres">
      <dgm:prSet presAssocID="{FB3A7D1D-7884-4EE7-B743-0A17451E275C}" presName="tile2text" presStyleLbl="node1" presStyleIdx="1" presStyleCnt="4">
        <dgm:presLayoutVars>
          <dgm:chMax val="0"/>
          <dgm:chPref val="0"/>
          <dgm:bulletEnabled val="1"/>
        </dgm:presLayoutVars>
      </dgm:prSet>
      <dgm:spPr/>
      <dgm:t>
        <a:bodyPr/>
        <a:lstStyle/>
        <a:p>
          <a:endParaRPr lang="es-MX"/>
        </a:p>
      </dgm:t>
    </dgm:pt>
    <dgm:pt modelId="{332CBBA8-6DAD-4CB8-AF93-CEE17D99177C}" type="pres">
      <dgm:prSet presAssocID="{FB3A7D1D-7884-4EE7-B743-0A17451E275C}" presName="tile3" presStyleLbl="node1" presStyleIdx="2" presStyleCnt="4"/>
      <dgm:spPr/>
      <dgm:t>
        <a:bodyPr/>
        <a:lstStyle/>
        <a:p>
          <a:endParaRPr lang="es-MX"/>
        </a:p>
      </dgm:t>
    </dgm:pt>
    <dgm:pt modelId="{B68932BD-1492-4540-B85D-ECEBC20A1678}" type="pres">
      <dgm:prSet presAssocID="{FB3A7D1D-7884-4EE7-B743-0A17451E275C}" presName="tile3text" presStyleLbl="node1" presStyleIdx="2" presStyleCnt="4">
        <dgm:presLayoutVars>
          <dgm:chMax val="0"/>
          <dgm:chPref val="0"/>
          <dgm:bulletEnabled val="1"/>
        </dgm:presLayoutVars>
      </dgm:prSet>
      <dgm:spPr/>
      <dgm:t>
        <a:bodyPr/>
        <a:lstStyle/>
        <a:p>
          <a:endParaRPr lang="es-MX"/>
        </a:p>
      </dgm:t>
    </dgm:pt>
    <dgm:pt modelId="{085FF8C2-0D02-4075-A190-7743D76C620C}" type="pres">
      <dgm:prSet presAssocID="{FB3A7D1D-7884-4EE7-B743-0A17451E275C}" presName="tile4" presStyleLbl="node1" presStyleIdx="3" presStyleCnt="4"/>
      <dgm:spPr/>
      <dgm:t>
        <a:bodyPr/>
        <a:lstStyle/>
        <a:p>
          <a:endParaRPr lang="es-MX"/>
        </a:p>
      </dgm:t>
    </dgm:pt>
    <dgm:pt modelId="{F9DCC303-F7AC-4EE6-8FCC-BBB66467F65A}" type="pres">
      <dgm:prSet presAssocID="{FB3A7D1D-7884-4EE7-B743-0A17451E275C}" presName="tile4text" presStyleLbl="node1" presStyleIdx="3" presStyleCnt="4">
        <dgm:presLayoutVars>
          <dgm:chMax val="0"/>
          <dgm:chPref val="0"/>
          <dgm:bulletEnabled val="1"/>
        </dgm:presLayoutVars>
      </dgm:prSet>
      <dgm:spPr/>
      <dgm:t>
        <a:bodyPr/>
        <a:lstStyle/>
        <a:p>
          <a:endParaRPr lang="es-MX"/>
        </a:p>
      </dgm:t>
    </dgm:pt>
    <dgm:pt modelId="{03991993-64A0-418D-BF70-9A41014DAA51}" type="pres">
      <dgm:prSet presAssocID="{FB3A7D1D-7884-4EE7-B743-0A17451E275C}" presName="centerTile" presStyleLbl="fgShp" presStyleIdx="0" presStyleCnt="1">
        <dgm:presLayoutVars>
          <dgm:chMax val="0"/>
          <dgm:chPref val="0"/>
        </dgm:presLayoutVars>
      </dgm:prSet>
      <dgm:spPr/>
      <dgm:t>
        <a:bodyPr/>
        <a:lstStyle/>
        <a:p>
          <a:endParaRPr lang="es-MX"/>
        </a:p>
      </dgm:t>
    </dgm:pt>
  </dgm:ptLst>
  <dgm:cxnLst>
    <dgm:cxn modelId="{91447B8D-0A54-4B3A-B4AE-09B38CBC5ED1}" srcId="{2F17B6EC-9CD8-4131-A90A-693FABCEFFB2}" destId="{784FF754-08D0-4EC8-ACC5-9B9D8F7B7D4A}" srcOrd="0" destOrd="0" parTransId="{03D678F1-89E4-42BB-8D00-B62931F14809}" sibTransId="{462330F5-B6BC-40B1-9E7E-3F2349203E94}"/>
    <dgm:cxn modelId="{BA695287-83F7-43C1-9E6A-8409B3CEFB7F}" srcId="{2F17B6EC-9CD8-4131-A90A-693FABCEFFB2}" destId="{599B04AD-5126-4EA8-ACCA-2087584BC9D5}" srcOrd="3" destOrd="0" parTransId="{0D2E5763-9D2E-4BA2-9479-A53D8A929CF8}" sibTransId="{174EEFD4-F6D6-4319-9406-BB4E4D368EDC}"/>
    <dgm:cxn modelId="{968AFD8A-AE83-4701-9874-3B1D606F95B6}" srcId="{2F17B6EC-9CD8-4131-A90A-693FABCEFFB2}" destId="{0BBB6AAA-A679-4097-A943-D1AF05EBE202}" srcOrd="4" destOrd="0" parTransId="{C96FDDF5-08CB-4BA1-A9C0-1CCC5D776447}" sibTransId="{D8E92598-2511-44C9-8C14-9AABF3678899}"/>
    <dgm:cxn modelId="{43D9664B-46E0-4F58-ACC5-9356DED6F7C9}" srcId="{FB3A7D1D-7884-4EE7-B743-0A17451E275C}" destId="{2F17B6EC-9CD8-4131-A90A-693FABCEFFB2}" srcOrd="0" destOrd="0" parTransId="{74FEC0B1-23B0-43AF-94AD-33C5F0A9AB42}" sibTransId="{E436A8FE-9BF9-4459-BBA2-E44291B65627}"/>
    <dgm:cxn modelId="{BA7A1BC5-EB2B-4393-B0EA-3B8733C4C859}" type="presOf" srcId="{599B04AD-5126-4EA8-ACCA-2087584BC9D5}" destId="{F9DCC303-F7AC-4EE6-8FCC-BBB66467F65A}" srcOrd="1" destOrd="0" presId="urn:microsoft.com/office/officeart/2005/8/layout/matrix1"/>
    <dgm:cxn modelId="{9902AD06-4F95-4412-8094-79BD4FEA80F8}" type="presOf" srcId="{0E644056-FF8D-43A1-B29E-04C97D693BD3}" destId="{B68932BD-1492-4540-B85D-ECEBC20A1678}" srcOrd="1" destOrd="0" presId="urn:microsoft.com/office/officeart/2005/8/layout/matrix1"/>
    <dgm:cxn modelId="{D2B53F55-88B5-4B38-AB29-B21B61239207}" type="presOf" srcId="{EA80E19C-2169-4B2B-98FF-C014FB0EBE75}" destId="{00C4181A-073A-4B30-A8F1-413EED24384D}" srcOrd="0" destOrd="0" presId="urn:microsoft.com/office/officeart/2005/8/layout/matrix1"/>
    <dgm:cxn modelId="{A25DFD56-26F4-4612-B27D-A6D256B179CB}" type="presOf" srcId="{784FF754-08D0-4EC8-ACC5-9B9D8F7B7D4A}" destId="{59E2993E-06D0-4B06-A779-2355332AFA2D}" srcOrd="0" destOrd="0" presId="urn:microsoft.com/office/officeart/2005/8/layout/matrix1"/>
    <dgm:cxn modelId="{28B781FB-8831-45A7-A595-F52B1881929E}" type="presOf" srcId="{784FF754-08D0-4EC8-ACC5-9B9D8F7B7D4A}" destId="{AD1AE429-3675-453F-8651-984C39A419EC}" srcOrd="1" destOrd="0" presId="urn:microsoft.com/office/officeart/2005/8/layout/matrix1"/>
    <dgm:cxn modelId="{F298E70E-3B2B-4D57-8267-317AD3E6CF23}" type="presOf" srcId="{2F17B6EC-9CD8-4131-A90A-693FABCEFFB2}" destId="{03991993-64A0-418D-BF70-9A41014DAA51}" srcOrd="0" destOrd="0" presId="urn:microsoft.com/office/officeart/2005/8/layout/matrix1"/>
    <dgm:cxn modelId="{921FE851-F24D-408F-B974-C73D31333C09}" srcId="{2F17B6EC-9CD8-4131-A90A-693FABCEFFB2}" destId="{49B31AC2-139D-4106-9C7E-959CB8DE3D87}" srcOrd="7" destOrd="0" parTransId="{DA9AC039-D2CF-4C4F-AC5B-8BDE3A78331B}" sibTransId="{A9909AA1-0AEB-484D-962C-B0299E8D470B}"/>
    <dgm:cxn modelId="{D9125C3C-68BB-4C46-97A7-0C72C28CCF40}" srcId="{2F17B6EC-9CD8-4131-A90A-693FABCEFFB2}" destId="{EA80E19C-2169-4B2B-98FF-C014FB0EBE75}" srcOrd="1" destOrd="0" parTransId="{C4B1A90A-C1E1-415B-BAFF-4ADDB0405911}" sibTransId="{6433AC2E-F785-4181-B98F-C1A4670A09B3}"/>
    <dgm:cxn modelId="{CD3CD5C5-4F57-461F-B464-C5C70E58CFB9}" type="presOf" srcId="{EA80E19C-2169-4B2B-98FF-C014FB0EBE75}" destId="{EDCBE516-CC9F-40AB-BBB5-21DE149CA38B}" srcOrd="1" destOrd="0" presId="urn:microsoft.com/office/officeart/2005/8/layout/matrix1"/>
    <dgm:cxn modelId="{BD167754-01E2-4DE4-A3FF-1F7BC1640C14}" type="presOf" srcId="{599B04AD-5126-4EA8-ACCA-2087584BC9D5}" destId="{085FF8C2-0D02-4075-A190-7743D76C620C}" srcOrd="0" destOrd="0" presId="urn:microsoft.com/office/officeart/2005/8/layout/matrix1"/>
    <dgm:cxn modelId="{E1CA24B4-5771-4FFE-A5D7-3837A2BE6696}" srcId="{2F17B6EC-9CD8-4131-A90A-693FABCEFFB2}" destId="{7F53E96E-78D9-4135-B6C7-1C2857941E59}" srcOrd="5" destOrd="0" parTransId="{4753CB97-CACB-4DC4-9944-B1A90F88EF4A}" sibTransId="{01A60E4A-9922-445D-993B-9C7451C2E23F}"/>
    <dgm:cxn modelId="{6B760746-F44E-44E4-8823-63C2D28C6C68}" srcId="{2F17B6EC-9CD8-4131-A90A-693FABCEFFB2}" destId="{0E644056-FF8D-43A1-B29E-04C97D693BD3}" srcOrd="2" destOrd="0" parTransId="{EBCCD2B0-D17C-491E-8DED-DEFB9657B840}" sibTransId="{6130CAC9-F38C-4AED-A8B3-DAD24BA61A08}"/>
    <dgm:cxn modelId="{AC94F084-28A1-40B6-AE00-2C13A310B409}" type="presOf" srcId="{FB3A7D1D-7884-4EE7-B743-0A17451E275C}" destId="{8FD73BC3-BA1C-462D-AAE8-08FD14A55BF0}" srcOrd="0" destOrd="0" presId="urn:microsoft.com/office/officeart/2005/8/layout/matrix1"/>
    <dgm:cxn modelId="{5697403B-BC2F-4402-B0C6-15B9A33902D4}" srcId="{2F17B6EC-9CD8-4131-A90A-693FABCEFFB2}" destId="{9F1AE827-A8BB-4C8C-BEF6-8E5FE68586A4}" srcOrd="6" destOrd="0" parTransId="{1CB4E155-4BF7-4965-BB01-4A2F4DDA6D39}" sibTransId="{51604F50-2AB8-4F24-8290-495D3B1C0025}"/>
    <dgm:cxn modelId="{58DB5781-8322-467F-902E-291A18071BE7}" type="presOf" srcId="{0E644056-FF8D-43A1-B29E-04C97D693BD3}" destId="{332CBBA8-6DAD-4CB8-AF93-CEE17D99177C}" srcOrd="0" destOrd="0" presId="urn:microsoft.com/office/officeart/2005/8/layout/matrix1"/>
    <dgm:cxn modelId="{A619E1CE-8BCB-4C28-BADE-DCBC33867D94}" type="presParOf" srcId="{8FD73BC3-BA1C-462D-AAE8-08FD14A55BF0}" destId="{23E2A153-4422-4E75-84B6-F924BA3E57B2}" srcOrd="0" destOrd="0" presId="urn:microsoft.com/office/officeart/2005/8/layout/matrix1"/>
    <dgm:cxn modelId="{B0E311CC-EA03-4E40-B570-B6DCFB806647}" type="presParOf" srcId="{23E2A153-4422-4E75-84B6-F924BA3E57B2}" destId="{59E2993E-06D0-4B06-A779-2355332AFA2D}" srcOrd="0" destOrd="0" presId="urn:microsoft.com/office/officeart/2005/8/layout/matrix1"/>
    <dgm:cxn modelId="{CAFA5288-D14B-43B0-9D96-14E5B8298E93}" type="presParOf" srcId="{23E2A153-4422-4E75-84B6-F924BA3E57B2}" destId="{AD1AE429-3675-453F-8651-984C39A419EC}" srcOrd="1" destOrd="0" presId="urn:microsoft.com/office/officeart/2005/8/layout/matrix1"/>
    <dgm:cxn modelId="{708DA7AF-E2B3-4453-8B6F-AF4312BB76D9}" type="presParOf" srcId="{23E2A153-4422-4E75-84B6-F924BA3E57B2}" destId="{00C4181A-073A-4B30-A8F1-413EED24384D}" srcOrd="2" destOrd="0" presId="urn:microsoft.com/office/officeart/2005/8/layout/matrix1"/>
    <dgm:cxn modelId="{C9367ADD-44FF-494A-8BE0-D63216E04E47}" type="presParOf" srcId="{23E2A153-4422-4E75-84B6-F924BA3E57B2}" destId="{EDCBE516-CC9F-40AB-BBB5-21DE149CA38B}" srcOrd="3" destOrd="0" presId="urn:microsoft.com/office/officeart/2005/8/layout/matrix1"/>
    <dgm:cxn modelId="{3A1C346E-3B9E-491B-A933-325882F28178}" type="presParOf" srcId="{23E2A153-4422-4E75-84B6-F924BA3E57B2}" destId="{332CBBA8-6DAD-4CB8-AF93-CEE17D99177C}" srcOrd="4" destOrd="0" presId="urn:microsoft.com/office/officeart/2005/8/layout/matrix1"/>
    <dgm:cxn modelId="{652609B4-6011-41D4-A79F-F3A972FDBE41}" type="presParOf" srcId="{23E2A153-4422-4E75-84B6-F924BA3E57B2}" destId="{B68932BD-1492-4540-B85D-ECEBC20A1678}" srcOrd="5" destOrd="0" presId="urn:microsoft.com/office/officeart/2005/8/layout/matrix1"/>
    <dgm:cxn modelId="{15363E4B-EDC4-41EF-B87E-7EFF4B75FF06}" type="presParOf" srcId="{23E2A153-4422-4E75-84B6-F924BA3E57B2}" destId="{085FF8C2-0D02-4075-A190-7743D76C620C}" srcOrd="6" destOrd="0" presId="urn:microsoft.com/office/officeart/2005/8/layout/matrix1"/>
    <dgm:cxn modelId="{E5EDD89E-3219-4BC7-B7AE-A0D747794DDB}" type="presParOf" srcId="{23E2A153-4422-4E75-84B6-F924BA3E57B2}" destId="{F9DCC303-F7AC-4EE6-8FCC-BBB66467F65A}" srcOrd="7" destOrd="0" presId="urn:microsoft.com/office/officeart/2005/8/layout/matrix1"/>
    <dgm:cxn modelId="{81036C9E-3527-4093-9B7D-1DB7ECAF2608}" type="presParOf" srcId="{8FD73BC3-BA1C-462D-AAE8-08FD14A55BF0}" destId="{03991993-64A0-418D-BF70-9A41014DAA51}"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D7497-8FA4-4F9D-9F69-9EB1E12904F9}" type="doc">
      <dgm:prSet loTypeId="urn:microsoft.com/office/officeart/2005/8/layout/hProcess9" loCatId="process" qsTypeId="urn:microsoft.com/office/officeart/2005/8/quickstyle/simple1" qsCatId="simple" csTypeId="urn:microsoft.com/office/officeart/2005/8/colors/accent6_3" csCatId="accent6" phldr="1"/>
      <dgm:spPr/>
    </dgm:pt>
    <dgm:pt modelId="{EE81E38B-3E03-4655-A714-5FCFB5AB8795}">
      <dgm:prSet phldrT="[Texto]" custT="1"/>
      <dgm:spPr/>
      <dgm:t>
        <a:bodyPr/>
        <a:lstStyle/>
        <a:p>
          <a:pPr algn="ctr"/>
          <a:r>
            <a:rPr lang="es-MX" sz="1200" dirty="0" smtClean="0">
              <a:solidFill>
                <a:schemeClr val="tx1"/>
              </a:solidFill>
            </a:rPr>
            <a:t>Utilizar un verbo activo, orientado a resultados, ya sea de implantación, operación, mejora, mantenimiento o actividades de coordinación</a:t>
          </a:r>
          <a:endParaRPr lang="es-MX" sz="1200" dirty="0">
            <a:solidFill>
              <a:schemeClr val="tx1"/>
            </a:solidFill>
          </a:endParaRPr>
        </a:p>
      </dgm:t>
    </dgm:pt>
    <dgm:pt modelId="{84901AC9-11D4-47CB-B5C3-0906A873DD1E}" type="parTrans" cxnId="{DF8F6ED6-AFF0-479E-BE6A-7EB6BC36AE78}">
      <dgm:prSet/>
      <dgm:spPr/>
      <dgm:t>
        <a:bodyPr/>
        <a:lstStyle/>
        <a:p>
          <a:endParaRPr lang="es-MX">
            <a:solidFill>
              <a:schemeClr val="tx1"/>
            </a:solidFill>
          </a:endParaRPr>
        </a:p>
      </dgm:t>
    </dgm:pt>
    <dgm:pt modelId="{E1DD73E4-B53F-48E4-B331-04175E29387A}" type="sibTrans" cxnId="{DF8F6ED6-AFF0-479E-BE6A-7EB6BC36AE78}">
      <dgm:prSet/>
      <dgm:spPr/>
      <dgm:t>
        <a:bodyPr/>
        <a:lstStyle/>
        <a:p>
          <a:endParaRPr lang="es-MX">
            <a:solidFill>
              <a:schemeClr val="tx1"/>
            </a:solidFill>
          </a:endParaRPr>
        </a:p>
      </dgm:t>
    </dgm:pt>
    <dgm:pt modelId="{57BE2EEA-8E1C-45EE-9FE1-A53A00F7298F}">
      <dgm:prSet phldrT="[Texto]" custT="1"/>
      <dgm:spPr/>
      <dgm:t>
        <a:bodyPr/>
        <a:lstStyle/>
        <a:p>
          <a:pPr algn="ctr"/>
          <a:r>
            <a:rPr lang="es-MX" sz="1200" dirty="0" smtClean="0">
              <a:solidFill>
                <a:schemeClr val="tx1"/>
              </a:solidFill>
            </a:rPr>
            <a:t>Describir el indicador de desempeño respectivo, incorporando una unidad de medida, de modo corto, preciso y claro;</a:t>
          </a:r>
          <a:endParaRPr lang="es-MX" sz="1200" dirty="0">
            <a:solidFill>
              <a:schemeClr val="tx1"/>
            </a:solidFill>
          </a:endParaRPr>
        </a:p>
      </dgm:t>
    </dgm:pt>
    <dgm:pt modelId="{AE16763A-EC41-4A7F-B70A-E83CDC1E2EC8}" type="parTrans" cxnId="{22A68C20-66DC-48FF-B284-29EFC381CB62}">
      <dgm:prSet/>
      <dgm:spPr/>
      <dgm:t>
        <a:bodyPr/>
        <a:lstStyle/>
        <a:p>
          <a:endParaRPr lang="es-MX">
            <a:solidFill>
              <a:schemeClr val="tx1"/>
            </a:solidFill>
          </a:endParaRPr>
        </a:p>
      </dgm:t>
    </dgm:pt>
    <dgm:pt modelId="{C5278DBE-F606-4F36-A547-D92A331A9F74}" type="sibTrans" cxnId="{22A68C20-66DC-48FF-B284-29EFC381CB62}">
      <dgm:prSet/>
      <dgm:spPr/>
      <dgm:t>
        <a:bodyPr/>
        <a:lstStyle/>
        <a:p>
          <a:endParaRPr lang="es-MX">
            <a:solidFill>
              <a:schemeClr val="tx1"/>
            </a:solidFill>
          </a:endParaRPr>
        </a:p>
      </dgm:t>
    </dgm:pt>
    <dgm:pt modelId="{382524F9-CEE5-494D-84EA-855341FC9BE1}">
      <dgm:prSet phldrT="[Texto]" custT="1"/>
      <dgm:spPr/>
      <dgm:t>
        <a:bodyPr/>
        <a:lstStyle/>
        <a:p>
          <a:r>
            <a:rPr lang="es-MX" sz="1000" dirty="0" smtClean="0">
              <a:solidFill>
                <a:schemeClr val="tx1"/>
              </a:solidFill>
            </a:rPr>
            <a:t>Establecer una unidad de medida, conforme al tipo de indicador, en términos de cantidad, calidad, tiempo, costo, o cualquier combinación de éstos</a:t>
          </a:r>
        </a:p>
      </dgm:t>
    </dgm:pt>
    <dgm:pt modelId="{3C3CC774-772D-4C76-ACAF-C6154DE0AA72}" type="parTrans" cxnId="{A2B19809-15B1-41FA-8136-1AD3BC285B6D}">
      <dgm:prSet/>
      <dgm:spPr/>
      <dgm:t>
        <a:bodyPr/>
        <a:lstStyle/>
        <a:p>
          <a:endParaRPr lang="es-MX">
            <a:solidFill>
              <a:schemeClr val="tx1"/>
            </a:solidFill>
          </a:endParaRPr>
        </a:p>
      </dgm:t>
    </dgm:pt>
    <dgm:pt modelId="{FE0DCF6A-540A-4538-901B-54074DEAF685}" type="sibTrans" cxnId="{A2B19809-15B1-41FA-8136-1AD3BC285B6D}">
      <dgm:prSet/>
      <dgm:spPr/>
      <dgm:t>
        <a:bodyPr/>
        <a:lstStyle/>
        <a:p>
          <a:endParaRPr lang="es-MX">
            <a:solidFill>
              <a:schemeClr val="tx1"/>
            </a:solidFill>
          </a:endParaRPr>
        </a:p>
      </dgm:t>
    </dgm:pt>
    <dgm:pt modelId="{34679DF3-DEA7-4C6E-9F06-60EFA39AA5C6}">
      <dgm:prSet custT="1"/>
      <dgm:spPr/>
      <dgm:t>
        <a:bodyPr/>
        <a:lstStyle/>
        <a:p>
          <a:r>
            <a:rPr lang="es-MX" sz="12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endParaRPr lang="es-MX" sz="1200" dirty="0"/>
        </a:p>
      </dgm:t>
    </dgm:pt>
    <dgm:pt modelId="{FE42A165-8B85-4E66-AF9C-682D48725FB1}" type="parTrans" cxnId="{5EC4903B-2A35-42A1-97B5-96C99CF17693}">
      <dgm:prSet/>
      <dgm:spPr/>
      <dgm:t>
        <a:bodyPr/>
        <a:lstStyle/>
        <a:p>
          <a:endParaRPr lang="es-MX"/>
        </a:p>
      </dgm:t>
    </dgm:pt>
    <dgm:pt modelId="{9BF7A581-BA18-45F1-B14A-EDE81E64F042}" type="sibTrans" cxnId="{5EC4903B-2A35-42A1-97B5-96C99CF17693}">
      <dgm:prSet/>
      <dgm:spPr/>
      <dgm:t>
        <a:bodyPr/>
        <a:lstStyle/>
        <a:p>
          <a:endParaRPr lang="es-MX"/>
        </a:p>
      </dgm:t>
    </dgm:pt>
    <dgm:pt modelId="{86777C59-7991-4C7D-8637-3CEE5763FBCA}">
      <dgm:prSet custT="1"/>
      <dgm:spPr/>
      <dgm:t>
        <a:bodyPr/>
        <a:lstStyle/>
        <a:p>
          <a:r>
            <a:rPr lang="es-MX" sz="10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p>
        <a:p>
          <a:r>
            <a:rPr lang="es-MX" sz="1000" dirty="0" smtClean="0">
              <a:solidFill>
                <a:schemeClr val="tx1"/>
              </a:solidFill>
            </a:rPr>
            <a:t>- </a:t>
          </a:r>
          <a:r>
            <a:rPr lang="es-MX" sz="1000" i="1" dirty="0" smtClean="0">
              <a:solidFill>
                <a:schemeClr val="tx1"/>
              </a:solidFill>
            </a:rPr>
            <a:t>Desempeño sobresaliente</a:t>
          </a:r>
        </a:p>
        <a:p>
          <a:r>
            <a:rPr lang="es-MX" sz="1000" i="1" dirty="0" smtClean="0">
              <a:solidFill>
                <a:schemeClr val="tx1"/>
              </a:solidFill>
            </a:rPr>
            <a:t>-Desempeño  satisfactorio</a:t>
          </a:r>
        </a:p>
        <a:p>
          <a:r>
            <a:rPr lang="es-MX" sz="1000" i="1" dirty="0" smtClean="0">
              <a:solidFill>
                <a:schemeClr val="tx1"/>
              </a:solidFill>
            </a:rPr>
            <a:t>-Desempeño aceptable</a:t>
          </a:r>
        </a:p>
        <a:p>
          <a:r>
            <a:rPr lang="es-MX" sz="1000" i="1" dirty="0" smtClean="0">
              <a:solidFill>
                <a:schemeClr val="tx1"/>
              </a:solidFill>
            </a:rPr>
            <a:t>-desempeño No aceptable</a:t>
          </a:r>
          <a:endParaRPr lang="es-MX" sz="1000" i="1" dirty="0"/>
        </a:p>
      </dgm:t>
    </dgm:pt>
    <dgm:pt modelId="{4683C7BB-C0FC-4FA9-BDC6-C0DEF148F0AF}" type="parTrans" cxnId="{48FFC813-7C93-4E2E-973D-5974B08370B8}">
      <dgm:prSet/>
      <dgm:spPr/>
      <dgm:t>
        <a:bodyPr/>
        <a:lstStyle/>
        <a:p>
          <a:endParaRPr lang="es-MX"/>
        </a:p>
      </dgm:t>
    </dgm:pt>
    <dgm:pt modelId="{CC51F372-E540-4811-969E-17C4C8224469}" type="sibTrans" cxnId="{48FFC813-7C93-4E2E-973D-5974B08370B8}">
      <dgm:prSet/>
      <dgm:spPr/>
      <dgm:t>
        <a:bodyPr/>
        <a:lstStyle/>
        <a:p>
          <a:endParaRPr lang="es-MX"/>
        </a:p>
      </dgm:t>
    </dgm:pt>
    <dgm:pt modelId="{42092767-E346-4B0D-9A6F-086FB0D3D47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1000" dirty="0" smtClean="0">
              <a:solidFill>
                <a:schemeClr val="tx1"/>
              </a:solidFill>
            </a:rPr>
            <a:t>Asignar a cada meta de desempeño individual una ponderación específica en función del número de metas que se evaluarán y su importancia o impacto</a:t>
          </a:r>
        </a:p>
        <a:p>
          <a:pPr defTabSz="355600">
            <a:lnSpc>
              <a:spcPct val="90000"/>
            </a:lnSpc>
            <a:spcBef>
              <a:spcPct val="0"/>
            </a:spcBef>
            <a:spcAft>
              <a:spcPct val="35000"/>
            </a:spcAft>
          </a:pPr>
          <a:endParaRPr lang="es-MX" dirty="0"/>
        </a:p>
      </dgm:t>
    </dgm:pt>
    <dgm:pt modelId="{77074998-6780-4D4C-8CB6-538C59C88B0B}" type="parTrans" cxnId="{83605379-3955-45C2-96E6-94A87A4FC82B}">
      <dgm:prSet/>
      <dgm:spPr/>
      <dgm:t>
        <a:bodyPr/>
        <a:lstStyle/>
        <a:p>
          <a:endParaRPr lang="es-MX"/>
        </a:p>
      </dgm:t>
    </dgm:pt>
    <dgm:pt modelId="{46442D31-F6E2-48E7-8FC3-79327238F30D}" type="sibTrans" cxnId="{83605379-3955-45C2-96E6-94A87A4FC82B}">
      <dgm:prSet/>
      <dgm:spPr/>
      <dgm:t>
        <a:bodyPr/>
        <a:lstStyle/>
        <a:p>
          <a:endParaRPr lang="es-MX"/>
        </a:p>
      </dgm:t>
    </dgm:pt>
    <dgm:pt modelId="{D600CF90-D4D4-4CF5-ACD5-A612007FF3DD}" type="pres">
      <dgm:prSet presAssocID="{AE4D7497-8FA4-4F9D-9F69-9EB1E12904F9}" presName="CompostProcess" presStyleCnt="0">
        <dgm:presLayoutVars>
          <dgm:dir/>
          <dgm:resizeHandles val="exact"/>
        </dgm:presLayoutVars>
      </dgm:prSet>
      <dgm:spPr/>
    </dgm:pt>
    <dgm:pt modelId="{443994B3-F44C-417B-AC1B-E973BFD6740D}" type="pres">
      <dgm:prSet presAssocID="{AE4D7497-8FA4-4F9D-9F69-9EB1E12904F9}" presName="arrow" presStyleLbl="bgShp" presStyleIdx="0" presStyleCnt="1" custScaleX="117647"/>
      <dgm:spPr/>
    </dgm:pt>
    <dgm:pt modelId="{F07D8B76-9C78-4F27-B58C-084C2E2FF833}" type="pres">
      <dgm:prSet presAssocID="{AE4D7497-8FA4-4F9D-9F69-9EB1E12904F9}" presName="linearProcess" presStyleCnt="0"/>
      <dgm:spPr/>
    </dgm:pt>
    <dgm:pt modelId="{204EB3F5-AF42-45E0-99AF-5EA973119720}" type="pres">
      <dgm:prSet presAssocID="{EE81E38B-3E03-4655-A714-5FCFB5AB8795}" presName="textNode" presStyleLbl="node1" presStyleIdx="0" presStyleCnt="6" custScaleX="76806" custScaleY="108108">
        <dgm:presLayoutVars>
          <dgm:bulletEnabled val="1"/>
        </dgm:presLayoutVars>
      </dgm:prSet>
      <dgm:spPr/>
      <dgm:t>
        <a:bodyPr/>
        <a:lstStyle/>
        <a:p>
          <a:endParaRPr lang="es-MX"/>
        </a:p>
      </dgm:t>
    </dgm:pt>
    <dgm:pt modelId="{068AB2E6-9AA1-44DA-93E9-928398D7D279}" type="pres">
      <dgm:prSet presAssocID="{E1DD73E4-B53F-48E4-B331-04175E29387A}" presName="sibTrans" presStyleCnt="0"/>
      <dgm:spPr/>
    </dgm:pt>
    <dgm:pt modelId="{DC2EF6B1-CDA0-4049-984B-BFBA259A5AB9}" type="pres">
      <dgm:prSet presAssocID="{57BE2EEA-8E1C-45EE-9FE1-A53A00F7298F}" presName="textNode" presStyleLbl="node1" presStyleIdx="1" presStyleCnt="6" custScaleX="74129" custScaleY="108108">
        <dgm:presLayoutVars>
          <dgm:bulletEnabled val="1"/>
        </dgm:presLayoutVars>
      </dgm:prSet>
      <dgm:spPr/>
      <dgm:t>
        <a:bodyPr/>
        <a:lstStyle/>
        <a:p>
          <a:endParaRPr lang="es-MX"/>
        </a:p>
      </dgm:t>
    </dgm:pt>
    <dgm:pt modelId="{DACDB9BB-9927-4C66-AB91-AA13C5B01DEE}" type="pres">
      <dgm:prSet presAssocID="{C5278DBE-F606-4F36-A547-D92A331A9F74}" presName="sibTrans" presStyleCnt="0"/>
      <dgm:spPr/>
    </dgm:pt>
    <dgm:pt modelId="{73BFEE66-621B-4E67-8A13-559BC6477668}" type="pres">
      <dgm:prSet presAssocID="{34679DF3-DEA7-4C6E-9F06-60EFA39AA5C6}" presName="textNode" presStyleLbl="node1" presStyleIdx="2" presStyleCnt="6" custScaleX="84810" custScaleY="108108">
        <dgm:presLayoutVars>
          <dgm:bulletEnabled val="1"/>
        </dgm:presLayoutVars>
      </dgm:prSet>
      <dgm:spPr/>
      <dgm:t>
        <a:bodyPr/>
        <a:lstStyle/>
        <a:p>
          <a:endParaRPr lang="es-MX"/>
        </a:p>
      </dgm:t>
    </dgm:pt>
    <dgm:pt modelId="{7BA2A4E6-78BA-46A3-911D-904FAA165081}" type="pres">
      <dgm:prSet presAssocID="{9BF7A581-BA18-45F1-B14A-EDE81E64F042}" presName="sibTrans" presStyleCnt="0"/>
      <dgm:spPr/>
    </dgm:pt>
    <dgm:pt modelId="{3CBEDD6F-1BC1-4D68-9EA9-74BD51B8706A}" type="pres">
      <dgm:prSet presAssocID="{86777C59-7991-4C7D-8637-3CEE5763FBCA}" presName="textNode" presStyleLbl="node1" presStyleIdx="3" presStyleCnt="6" custScaleX="108325" custScaleY="108108">
        <dgm:presLayoutVars>
          <dgm:bulletEnabled val="1"/>
        </dgm:presLayoutVars>
      </dgm:prSet>
      <dgm:spPr/>
      <dgm:t>
        <a:bodyPr/>
        <a:lstStyle/>
        <a:p>
          <a:endParaRPr lang="es-MX"/>
        </a:p>
      </dgm:t>
    </dgm:pt>
    <dgm:pt modelId="{1A1B5F3E-A637-4B81-B6BC-AC3DD8D19DAE}" type="pres">
      <dgm:prSet presAssocID="{CC51F372-E540-4811-969E-17C4C8224469}" presName="sibTrans" presStyleCnt="0"/>
      <dgm:spPr/>
    </dgm:pt>
    <dgm:pt modelId="{25DA6DB0-040A-4CFF-A12C-8A3090047FE8}" type="pres">
      <dgm:prSet presAssocID="{42092767-E346-4B0D-9A6F-086FB0D3D47F}" presName="textNode" presStyleLbl="node1" presStyleIdx="4" presStyleCnt="6" custScaleX="67331">
        <dgm:presLayoutVars>
          <dgm:bulletEnabled val="1"/>
        </dgm:presLayoutVars>
      </dgm:prSet>
      <dgm:spPr/>
      <dgm:t>
        <a:bodyPr/>
        <a:lstStyle/>
        <a:p>
          <a:endParaRPr lang="es-MX"/>
        </a:p>
      </dgm:t>
    </dgm:pt>
    <dgm:pt modelId="{1AA18B7A-AAE8-4521-B3A4-92E5B32CED0A}" type="pres">
      <dgm:prSet presAssocID="{46442D31-F6E2-48E7-8FC3-79327238F30D}" presName="sibTrans" presStyleCnt="0"/>
      <dgm:spPr/>
    </dgm:pt>
    <dgm:pt modelId="{04EEBDA1-C581-49FF-BE45-3C65078C3383}" type="pres">
      <dgm:prSet presAssocID="{382524F9-CEE5-494D-84EA-855341FC9BE1}" presName="textNode" presStyleLbl="node1" presStyleIdx="5" presStyleCnt="6" custScaleX="64096">
        <dgm:presLayoutVars>
          <dgm:bulletEnabled val="1"/>
        </dgm:presLayoutVars>
      </dgm:prSet>
      <dgm:spPr/>
      <dgm:t>
        <a:bodyPr/>
        <a:lstStyle/>
        <a:p>
          <a:endParaRPr lang="es-MX"/>
        </a:p>
      </dgm:t>
    </dgm:pt>
  </dgm:ptLst>
  <dgm:cxnLst>
    <dgm:cxn modelId="{A65BBDD4-BB77-478B-950D-A3412024BB88}" type="presOf" srcId="{AE4D7497-8FA4-4F9D-9F69-9EB1E12904F9}" destId="{D600CF90-D4D4-4CF5-ACD5-A612007FF3DD}" srcOrd="0" destOrd="0" presId="urn:microsoft.com/office/officeart/2005/8/layout/hProcess9"/>
    <dgm:cxn modelId="{BE7686B4-227F-42A7-BD31-B4F173554295}" type="presOf" srcId="{42092767-E346-4B0D-9A6F-086FB0D3D47F}" destId="{25DA6DB0-040A-4CFF-A12C-8A3090047FE8}" srcOrd="0" destOrd="0" presId="urn:microsoft.com/office/officeart/2005/8/layout/hProcess9"/>
    <dgm:cxn modelId="{22A68C20-66DC-48FF-B284-29EFC381CB62}" srcId="{AE4D7497-8FA4-4F9D-9F69-9EB1E12904F9}" destId="{57BE2EEA-8E1C-45EE-9FE1-A53A00F7298F}" srcOrd="1" destOrd="0" parTransId="{AE16763A-EC41-4A7F-B70A-E83CDC1E2EC8}" sibTransId="{C5278DBE-F606-4F36-A547-D92A331A9F74}"/>
    <dgm:cxn modelId="{7A62F6E0-E7E8-40D2-81FE-9A589C6F04EA}" type="presOf" srcId="{86777C59-7991-4C7D-8637-3CEE5763FBCA}" destId="{3CBEDD6F-1BC1-4D68-9EA9-74BD51B8706A}" srcOrd="0" destOrd="0" presId="urn:microsoft.com/office/officeart/2005/8/layout/hProcess9"/>
    <dgm:cxn modelId="{EB704BF5-335B-4B8D-97C0-5AA0F66D579E}" type="presOf" srcId="{34679DF3-DEA7-4C6E-9F06-60EFA39AA5C6}" destId="{73BFEE66-621B-4E67-8A13-559BC6477668}" srcOrd="0" destOrd="0" presId="urn:microsoft.com/office/officeart/2005/8/layout/hProcess9"/>
    <dgm:cxn modelId="{A2B19809-15B1-41FA-8136-1AD3BC285B6D}" srcId="{AE4D7497-8FA4-4F9D-9F69-9EB1E12904F9}" destId="{382524F9-CEE5-494D-84EA-855341FC9BE1}" srcOrd="5" destOrd="0" parTransId="{3C3CC774-772D-4C76-ACAF-C6154DE0AA72}" sibTransId="{FE0DCF6A-540A-4538-901B-54074DEAF685}"/>
    <dgm:cxn modelId="{48FFC813-7C93-4E2E-973D-5974B08370B8}" srcId="{AE4D7497-8FA4-4F9D-9F69-9EB1E12904F9}" destId="{86777C59-7991-4C7D-8637-3CEE5763FBCA}" srcOrd="3" destOrd="0" parTransId="{4683C7BB-C0FC-4FA9-BDC6-C0DEF148F0AF}" sibTransId="{CC51F372-E540-4811-969E-17C4C8224469}"/>
    <dgm:cxn modelId="{5EC4903B-2A35-42A1-97B5-96C99CF17693}" srcId="{AE4D7497-8FA4-4F9D-9F69-9EB1E12904F9}" destId="{34679DF3-DEA7-4C6E-9F06-60EFA39AA5C6}" srcOrd="2" destOrd="0" parTransId="{FE42A165-8B85-4E66-AF9C-682D48725FB1}" sibTransId="{9BF7A581-BA18-45F1-B14A-EDE81E64F042}"/>
    <dgm:cxn modelId="{83605379-3955-45C2-96E6-94A87A4FC82B}" srcId="{AE4D7497-8FA4-4F9D-9F69-9EB1E12904F9}" destId="{42092767-E346-4B0D-9A6F-086FB0D3D47F}" srcOrd="4" destOrd="0" parTransId="{77074998-6780-4D4C-8CB6-538C59C88B0B}" sibTransId="{46442D31-F6E2-48E7-8FC3-79327238F30D}"/>
    <dgm:cxn modelId="{C7A9E02D-5F5B-4F2C-9E96-6A94BEE94163}" type="presOf" srcId="{382524F9-CEE5-494D-84EA-855341FC9BE1}" destId="{04EEBDA1-C581-49FF-BE45-3C65078C3383}" srcOrd="0" destOrd="0" presId="urn:microsoft.com/office/officeart/2005/8/layout/hProcess9"/>
    <dgm:cxn modelId="{AF51C215-0457-4A72-8C96-5BD73F8626A2}" type="presOf" srcId="{EE81E38B-3E03-4655-A714-5FCFB5AB8795}" destId="{204EB3F5-AF42-45E0-99AF-5EA973119720}" srcOrd="0" destOrd="0" presId="urn:microsoft.com/office/officeart/2005/8/layout/hProcess9"/>
    <dgm:cxn modelId="{2371E305-EBEC-4DA3-BC37-88144A4F785A}" type="presOf" srcId="{57BE2EEA-8E1C-45EE-9FE1-A53A00F7298F}" destId="{DC2EF6B1-CDA0-4049-984B-BFBA259A5AB9}" srcOrd="0" destOrd="0" presId="urn:microsoft.com/office/officeart/2005/8/layout/hProcess9"/>
    <dgm:cxn modelId="{DF8F6ED6-AFF0-479E-BE6A-7EB6BC36AE78}" srcId="{AE4D7497-8FA4-4F9D-9F69-9EB1E12904F9}" destId="{EE81E38B-3E03-4655-A714-5FCFB5AB8795}" srcOrd="0" destOrd="0" parTransId="{84901AC9-11D4-47CB-B5C3-0906A873DD1E}" sibTransId="{E1DD73E4-B53F-48E4-B331-04175E29387A}"/>
    <dgm:cxn modelId="{15BA10EC-7B01-4095-B22C-A3EDB260AB6F}" type="presParOf" srcId="{D600CF90-D4D4-4CF5-ACD5-A612007FF3DD}" destId="{443994B3-F44C-417B-AC1B-E973BFD6740D}" srcOrd="0" destOrd="0" presId="urn:microsoft.com/office/officeart/2005/8/layout/hProcess9"/>
    <dgm:cxn modelId="{33E48570-8FE1-42E0-A4DA-42478089A5D3}" type="presParOf" srcId="{D600CF90-D4D4-4CF5-ACD5-A612007FF3DD}" destId="{F07D8B76-9C78-4F27-B58C-084C2E2FF833}" srcOrd="1" destOrd="0" presId="urn:microsoft.com/office/officeart/2005/8/layout/hProcess9"/>
    <dgm:cxn modelId="{AC6E2569-898F-41CE-B90A-BD13B95A0596}" type="presParOf" srcId="{F07D8B76-9C78-4F27-B58C-084C2E2FF833}" destId="{204EB3F5-AF42-45E0-99AF-5EA973119720}" srcOrd="0" destOrd="0" presId="urn:microsoft.com/office/officeart/2005/8/layout/hProcess9"/>
    <dgm:cxn modelId="{F91A2B1C-111E-4E02-A744-B4880CEFCB4F}" type="presParOf" srcId="{F07D8B76-9C78-4F27-B58C-084C2E2FF833}" destId="{068AB2E6-9AA1-44DA-93E9-928398D7D279}" srcOrd="1" destOrd="0" presId="urn:microsoft.com/office/officeart/2005/8/layout/hProcess9"/>
    <dgm:cxn modelId="{6FBBF369-132B-4BEC-AD75-6EE2CAAB5E67}" type="presParOf" srcId="{F07D8B76-9C78-4F27-B58C-084C2E2FF833}" destId="{DC2EF6B1-CDA0-4049-984B-BFBA259A5AB9}" srcOrd="2" destOrd="0" presId="urn:microsoft.com/office/officeart/2005/8/layout/hProcess9"/>
    <dgm:cxn modelId="{51FBD1C6-4519-45A5-B65E-941169BCE382}" type="presParOf" srcId="{F07D8B76-9C78-4F27-B58C-084C2E2FF833}" destId="{DACDB9BB-9927-4C66-AB91-AA13C5B01DEE}" srcOrd="3" destOrd="0" presId="urn:microsoft.com/office/officeart/2005/8/layout/hProcess9"/>
    <dgm:cxn modelId="{82540319-2D01-4633-BFDD-EAC591856865}" type="presParOf" srcId="{F07D8B76-9C78-4F27-B58C-084C2E2FF833}" destId="{73BFEE66-621B-4E67-8A13-559BC6477668}" srcOrd="4" destOrd="0" presId="urn:microsoft.com/office/officeart/2005/8/layout/hProcess9"/>
    <dgm:cxn modelId="{5A7D7439-383F-4FEC-998C-E4D9E7C7E4BF}" type="presParOf" srcId="{F07D8B76-9C78-4F27-B58C-084C2E2FF833}" destId="{7BA2A4E6-78BA-46A3-911D-904FAA165081}" srcOrd="5" destOrd="0" presId="urn:microsoft.com/office/officeart/2005/8/layout/hProcess9"/>
    <dgm:cxn modelId="{8D742A3C-4254-4D6C-ABEE-A1535452326E}" type="presParOf" srcId="{F07D8B76-9C78-4F27-B58C-084C2E2FF833}" destId="{3CBEDD6F-1BC1-4D68-9EA9-74BD51B8706A}" srcOrd="6" destOrd="0" presId="urn:microsoft.com/office/officeart/2005/8/layout/hProcess9"/>
    <dgm:cxn modelId="{887F8CAD-366B-4C03-B4B8-9C2BB1B8A092}" type="presParOf" srcId="{F07D8B76-9C78-4F27-B58C-084C2E2FF833}" destId="{1A1B5F3E-A637-4B81-B6BC-AC3DD8D19DAE}" srcOrd="7" destOrd="0" presId="urn:microsoft.com/office/officeart/2005/8/layout/hProcess9"/>
    <dgm:cxn modelId="{7E1F81B0-80B0-4998-A48B-298407B30EFB}" type="presParOf" srcId="{F07D8B76-9C78-4F27-B58C-084C2E2FF833}" destId="{25DA6DB0-040A-4CFF-A12C-8A3090047FE8}" srcOrd="8" destOrd="0" presId="urn:microsoft.com/office/officeart/2005/8/layout/hProcess9"/>
    <dgm:cxn modelId="{50C0EEAD-4E53-42C5-8D46-FDF1C92CC40F}" type="presParOf" srcId="{F07D8B76-9C78-4F27-B58C-084C2E2FF833}" destId="{1AA18B7A-AAE8-4521-B3A4-92E5B32CED0A}" srcOrd="9" destOrd="0" presId="urn:microsoft.com/office/officeart/2005/8/layout/hProcess9"/>
    <dgm:cxn modelId="{B4F92EAB-FABE-4612-A32A-5EEC01E668BE}" type="presParOf" srcId="{F07D8B76-9C78-4F27-B58C-084C2E2FF833}" destId="{04EEBDA1-C581-49FF-BE45-3C65078C3383}"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CEE59C-D680-4C99-94E2-C6657FEFB244}" type="doc">
      <dgm:prSet loTypeId="urn:microsoft.com/office/officeart/2005/8/layout/cycle2" loCatId="cycle" qsTypeId="urn:microsoft.com/office/officeart/2005/8/quickstyle/3d7" qsCatId="3D" csTypeId="urn:microsoft.com/office/officeart/2005/8/colors/accent6_4" csCatId="accent6" phldr="1"/>
      <dgm:spPr/>
      <dgm:t>
        <a:bodyPr/>
        <a:lstStyle/>
        <a:p>
          <a:endParaRPr lang="es-ES"/>
        </a:p>
      </dgm:t>
    </dgm:pt>
    <dgm:pt modelId="{B8520ABB-011A-46B6-BDB4-C94B0CA48C47}">
      <dgm:prSet custT="1"/>
      <dgm:spPr/>
      <dgm:t>
        <a:bodyPr anchor="t"/>
        <a:lstStyle/>
        <a:p>
          <a:pPr algn="ctr" rtl="0"/>
          <a:r>
            <a:rPr lang="es-ES" sz="2400" b="1" dirty="0" smtClean="0"/>
            <a:t>CANTIDAD</a:t>
          </a:r>
        </a:p>
        <a:p>
          <a:pPr algn="ctr" rtl="0"/>
          <a:r>
            <a:rPr lang="es-MX" sz="1800" dirty="0" smtClean="0"/>
            <a:t>Resultados en los que se requiere valorar unidades de producto o servicio, estimaciones, inventarios y/o pronósticos, entre otros</a:t>
          </a:r>
          <a:endParaRPr lang="es-ES" sz="1800" dirty="0" smtClean="0"/>
        </a:p>
      </dgm:t>
    </dgm:pt>
    <dgm:pt modelId="{26C6F448-3C8C-43B8-AC9E-A3CEB715B447}" type="parTrans" cxnId="{2689B8E5-6239-45B9-BDB3-B57EB2B35042}">
      <dgm:prSet/>
      <dgm:spPr/>
      <dgm:t>
        <a:bodyPr/>
        <a:lstStyle/>
        <a:p>
          <a:endParaRPr lang="es-ES"/>
        </a:p>
      </dgm:t>
    </dgm:pt>
    <dgm:pt modelId="{3B198127-C3D0-4D13-80E0-5FDA3903D57F}" type="sibTrans" cxnId="{2689B8E5-6239-45B9-BDB3-B57EB2B35042}">
      <dgm:prSet/>
      <dgm:spPr/>
      <dgm:t>
        <a:bodyPr/>
        <a:lstStyle/>
        <a:p>
          <a:endParaRPr lang="es-ES"/>
        </a:p>
      </dgm:t>
    </dgm:pt>
    <dgm:pt modelId="{385197D2-E39B-43C7-982E-15152CB2EDFF}">
      <dgm:prSet custT="1"/>
      <dgm:spPr/>
      <dgm:t>
        <a:bodyPr anchor="t"/>
        <a:lstStyle/>
        <a:p>
          <a:pPr algn="ctr" rtl="0"/>
          <a:r>
            <a:rPr lang="es-ES" sz="2400" b="1" dirty="0" smtClean="0"/>
            <a:t>CALIDAD</a:t>
          </a:r>
        </a:p>
        <a:p>
          <a:pPr algn="ctr" rtl="0"/>
          <a:r>
            <a:rPr lang="es-MX" sz="1800" dirty="0" smtClean="0"/>
            <a:t>Características o especificaciones que debe reunir un producto, servicio o función institucional</a:t>
          </a:r>
          <a:endParaRPr lang="es-ES" sz="1800" dirty="0" smtClean="0"/>
        </a:p>
      </dgm:t>
    </dgm:pt>
    <dgm:pt modelId="{70218803-FB96-4762-8A2E-C2A001565DF5}" type="parTrans" cxnId="{DE91F22B-683E-45C1-BF99-4D85CB8E6003}">
      <dgm:prSet/>
      <dgm:spPr/>
      <dgm:t>
        <a:bodyPr/>
        <a:lstStyle/>
        <a:p>
          <a:endParaRPr lang="es-ES"/>
        </a:p>
      </dgm:t>
    </dgm:pt>
    <dgm:pt modelId="{64A7F756-4E92-40C3-8C20-2A85C9BFCABE}" type="sibTrans" cxnId="{DE91F22B-683E-45C1-BF99-4D85CB8E6003}">
      <dgm:prSet/>
      <dgm:spPr/>
      <dgm:t>
        <a:bodyPr/>
        <a:lstStyle/>
        <a:p>
          <a:endParaRPr lang="es-ES"/>
        </a:p>
      </dgm:t>
    </dgm:pt>
    <dgm:pt modelId="{D081C623-D7F3-4C97-BA88-BC899014F72B}">
      <dgm:prSet custT="1"/>
      <dgm:spPr/>
      <dgm:t>
        <a:bodyPr anchor="t"/>
        <a:lstStyle/>
        <a:p>
          <a:pPr rtl="0"/>
          <a:r>
            <a:rPr lang="es-ES" sz="2400" b="1" dirty="0" smtClean="0"/>
            <a:t>TIEMPO</a:t>
          </a:r>
        </a:p>
        <a:p>
          <a:pPr rtl="0"/>
          <a:r>
            <a:rPr lang="es-ES" sz="1800" dirty="0" smtClean="0"/>
            <a:t>Se utiliza para controlar fechas programadas y plazos límite</a:t>
          </a:r>
          <a:endParaRPr lang="es-ES" sz="1800" dirty="0"/>
        </a:p>
      </dgm:t>
    </dgm:pt>
    <dgm:pt modelId="{C56EAFE8-5CFC-46FD-8329-E2FD72D89970}" type="parTrans" cxnId="{A91501CC-EF7B-4259-A1D4-464F227B8CE0}">
      <dgm:prSet/>
      <dgm:spPr/>
      <dgm:t>
        <a:bodyPr/>
        <a:lstStyle/>
        <a:p>
          <a:endParaRPr lang="es-ES"/>
        </a:p>
      </dgm:t>
    </dgm:pt>
    <dgm:pt modelId="{EA3A3911-D1D1-4F22-AD6E-C46B62F92C29}" type="sibTrans" cxnId="{A91501CC-EF7B-4259-A1D4-464F227B8CE0}">
      <dgm:prSet/>
      <dgm:spPr/>
      <dgm:t>
        <a:bodyPr/>
        <a:lstStyle/>
        <a:p>
          <a:endParaRPr lang="es-ES"/>
        </a:p>
      </dgm:t>
    </dgm:pt>
    <dgm:pt modelId="{33F25D52-1573-4018-BBA5-EFF431C7C8A8}">
      <dgm:prSet custT="1"/>
      <dgm:spPr/>
      <dgm:t>
        <a:bodyPr anchor="t"/>
        <a:lstStyle/>
        <a:p>
          <a:pPr rtl="0"/>
          <a:r>
            <a:rPr lang="es-ES" sz="2400" b="1" dirty="0" smtClean="0"/>
            <a:t>COSTO</a:t>
          </a:r>
        </a:p>
        <a:p>
          <a:pPr rtl="0"/>
          <a:r>
            <a:rPr lang="es-MX" sz="1800" dirty="0" smtClean="0"/>
            <a:t>es utilizado cuando puede haber amplias variaciones en los recursos económicos aplicados al logro del resultado</a:t>
          </a:r>
          <a:endParaRPr lang="es-ES" sz="1800" dirty="0"/>
        </a:p>
      </dgm:t>
    </dgm:pt>
    <dgm:pt modelId="{16340630-67D7-445F-B408-044CF98B7E1B}" type="parTrans" cxnId="{51582360-8B59-4E1B-A5BE-3DF64DF5888E}">
      <dgm:prSet/>
      <dgm:spPr/>
      <dgm:t>
        <a:bodyPr/>
        <a:lstStyle/>
        <a:p>
          <a:endParaRPr lang="es-ES"/>
        </a:p>
      </dgm:t>
    </dgm:pt>
    <dgm:pt modelId="{B753AD56-DB22-45AF-A509-15EDAC257D75}" type="sibTrans" cxnId="{51582360-8B59-4E1B-A5BE-3DF64DF5888E}">
      <dgm:prSet/>
      <dgm:spPr/>
      <dgm:t>
        <a:bodyPr/>
        <a:lstStyle/>
        <a:p>
          <a:endParaRPr lang="es-ES"/>
        </a:p>
      </dgm:t>
    </dgm:pt>
    <dgm:pt modelId="{F6CF3CF3-ED28-4B79-B40E-FF38C6AE5D3A}" type="pres">
      <dgm:prSet presAssocID="{16CEE59C-D680-4C99-94E2-C6657FEFB244}" presName="cycle" presStyleCnt="0">
        <dgm:presLayoutVars>
          <dgm:dir/>
          <dgm:resizeHandles val="exact"/>
        </dgm:presLayoutVars>
      </dgm:prSet>
      <dgm:spPr/>
      <dgm:t>
        <a:bodyPr/>
        <a:lstStyle/>
        <a:p>
          <a:endParaRPr lang="es-ES"/>
        </a:p>
      </dgm:t>
    </dgm:pt>
    <dgm:pt modelId="{2B4919A6-4512-4E0A-9CC2-B8727203D719}" type="pres">
      <dgm:prSet presAssocID="{B8520ABB-011A-46B6-BDB4-C94B0CA48C47}" presName="node" presStyleLbl="node1" presStyleIdx="0" presStyleCnt="4" custScaleX="239690" custScaleY="116667" custRadScaleRad="107758" custRadScaleInc="-4367">
        <dgm:presLayoutVars>
          <dgm:bulletEnabled val="1"/>
        </dgm:presLayoutVars>
      </dgm:prSet>
      <dgm:spPr/>
      <dgm:t>
        <a:bodyPr/>
        <a:lstStyle/>
        <a:p>
          <a:endParaRPr lang="es-ES"/>
        </a:p>
      </dgm:t>
    </dgm:pt>
    <dgm:pt modelId="{BDBFF27F-BB5D-419F-9355-68A57E20A593}" type="pres">
      <dgm:prSet presAssocID="{3B198127-C3D0-4D13-80E0-5FDA3903D57F}" presName="sibTrans" presStyleLbl="sibTrans2D1" presStyleIdx="0" presStyleCnt="4"/>
      <dgm:spPr/>
      <dgm:t>
        <a:bodyPr/>
        <a:lstStyle/>
        <a:p>
          <a:endParaRPr lang="es-ES"/>
        </a:p>
      </dgm:t>
    </dgm:pt>
    <dgm:pt modelId="{BE9537CD-4F80-4EDA-BFD9-28694BD70224}" type="pres">
      <dgm:prSet presAssocID="{3B198127-C3D0-4D13-80E0-5FDA3903D57F}" presName="connectorText" presStyleLbl="sibTrans2D1" presStyleIdx="0" presStyleCnt="4"/>
      <dgm:spPr/>
      <dgm:t>
        <a:bodyPr/>
        <a:lstStyle/>
        <a:p>
          <a:endParaRPr lang="es-ES"/>
        </a:p>
      </dgm:t>
    </dgm:pt>
    <dgm:pt modelId="{AB407C2C-7FAF-4896-B35E-2AC26818EB6D}" type="pres">
      <dgm:prSet presAssocID="{385197D2-E39B-43C7-982E-15152CB2EDFF}" presName="node" presStyleLbl="node1" presStyleIdx="1" presStyleCnt="4" custScaleX="204067" custScaleY="137501" custRadScaleRad="153978">
        <dgm:presLayoutVars>
          <dgm:bulletEnabled val="1"/>
        </dgm:presLayoutVars>
      </dgm:prSet>
      <dgm:spPr/>
      <dgm:t>
        <a:bodyPr/>
        <a:lstStyle/>
        <a:p>
          <a:endParaRPr lang="es-ES"/>
        </a:p>
      </dgm:t>
    </dgm:pt>
    <dgm:pt modelId="{CAFE4C56-F7C4-430C-96AF-224127DFC02E}" type="pres">
      <dgm:prSet presAssocID="{64A7F756-4E92-40C3-8C20-2A85C9BFCABE}" presName="sibTrans" presStyleLbl="sibTrans2D1" presStyleIdx="1" presStyleCnt="4"/>
      <dgm:spPr/>
      <dgm:t>
        <a:bodyPr/>
        <a:lstStyle/>
        <a:p>
          <a:endParaRPr lang="es-ES"/>
        </a:p>
      </dgm:t>
    </dgm:pt>
    <dgm:pt modelId="{70BE7941-D209-4155-8BA4-38BD4A1F3B03}" type="pres">
      <dgm:prSet presAssocID="{64A7F756-4E92-40C3-8C20-2A85C9BFCABE}" presName="connectorText" presStyleLbl="sibTrans2D1" presStyleIdx="1" presStyleCnt="4"/>
      <dgm:spPr/>
      <dgm:t>
        <a:bodyPr/>
        <a:lstStyle/>
        <a:p>
          <a:endParaRPr lang="es-ES"/>
        </a:p>
      </dgm:t>
    </dgm:pt>
    <dgm:pt modelId="{106CC0B9-4D00-4634-BD9B-B4E9A57E2C49}" type="pres">
      <dgm:prSet presAssocID="{D081C623-D7F3-4C97-BA88-BC899014F72B}" presName="node" presStyleLbl="node1" presStyleIdx="2" presStyleCnt="4" custScaleX="193649">
        <dgm:presLayoutVars>
          <dgm:bulletEnabled val="1"/>
        </dgm:presLayoutVars>
      </dgm:prSet>
      <dgm:spPr/>
      <dgm:t>
        <a:bodyPr/>
        <a:lstStyle/>
        <a:p>
          <a:endParaRPr lang="es-ES"/>
        </a:p>
      </dgm:t>
    </dgm:pt>
    <dgm:pt modelId="{E790B7A3-B9BC-45C0-B2C3-E571A281E2B4}" type="pres">
      <dgm:prSet presAssocID="{EA3A3911-D1D1-4F22-AD6E-C46B62F92C29}" presName="sibTrans" presStyleLbl="sibTrans2D1" presStyleIdx="2" presStyleCnt="4"/>
      <dgm:spPr/>
      <dgm:t>
        <a:bodyPr/>
        <a:lstStyle/>
        <a:p>
          <a:endParaRPr lang="es-ES"/>
        </a:p>
      </dgm:t>
    </dgm:pt>
    <dgm:pt modelId="{263B4126-B5D1-4C8C-B4F6-80CA4054E190}" type="pres">
      <dgm:prSet presAssocID="{EA3A3911-D1D1-4F22-AD6E-C46B62F92C29}" presName="connectorText" presStyleLbl="sibTrans2D1" presStyleIdx="2" presStyleCnt="4"/>
      <dgm:spPr/>
      <dgm:t>
        <a:bodyPr/>
        <a:lstStyle/>
        <a:p>
          <a:endParaRPr lang="es-ES"/>
        </a:p>
      </dgm:t>
    </dgm:pt>
    <dgm:pt modelId="{BC032DAE-E928-4DC1-B70E-8E3FD05886D1}" type="pres">
      <dgm:prSet presAssocID="{33F25D52-1573-4018-BBA5-EFF431C7C8A8}" presName="node" presStyleLbl="node1" presStyleIdx="3" presStyleCnt="4" custScaleX="208551" custScaleY="120834" custRadScaleRad="153978">
        <dgm:presLayoutVars>
          <dgm:bulletEnabled val="1"/>
        </dgm:presLayoutVars>
      </dgm:prSet>
      <dgm:spPr/>
      <dgm:t>
        <a:bodyPr/>
        <a:lstStyle/>
        <a:p>
          <a:endParaRPr lang="es-ES"/>
        </a:p>
      </dgm:t>
    </dgm:pt>
    <dgm:pt modelId="{B4E12C2E-0042-4264-ABA6-EAE158372D8B}" type="pres">
      <dgm:prSet presAssocID="{B753AD56-DB22-45AF-A509-15EDAC257D75}" presName="sibTrans" presStyleLbl="sibTrans2D1" presStyleIdx="3" presStyleCnt="4"/>
      <dgm:spPr/>
      <dgm:t>
        <a:bodyPr/>
        <a:lstStyle/>
        <a:p>
          <a:endParaRPr lang="es-ES"/>
        </a:p>
      </dgm:t>
    </dgm:pt>
    <dgm:pt modelId="{6BBF9189-FFED-44E3-9958-1012D98CF187}" type="pres">
      <dgm:prSet presAssocID="{B753AD56-DB22-45AF-A509-15EDAC257D75}" presName="connectorText" presStyleLbl="sibTrans2D1" presStyleIdx="3" presStyleCnt="4"/>
      <dgm:spPr/>
      <dgm:t>
        <a:bodyPr/>
        <a:lstStyle/>
        <a:p>
          <a:endParaRPr lang="es-ES"/>
        </a:p>
      </dgm:t>
    </dgm:pt>
  </dgm:ptLst>
  <dgm:cxnLst>
    <dgm:cxn modelId="{F2D0B277-B7C2-4249-AC1D-7877C9A9597D}" type="presOf" srcId="{33F25D52-1573-4018-BBA5-EFF431C7C8A8}" destId="{BC032DAE-E928-4DC1-B70E-8E3FD05886D1}" srcOrd="0" destOrd="0" presId="urn:microsoft.com/office/officeart/2005/8/layout/cycle2"/>
    <dgm:cxn modelId="{504C122F-F06E-4E57-A938-BF9B7968C665}" type="presOf" srcId="{16CEE59C-D680-4C99-94E2-C6657FEFB244}" destId="{F6CF3CF3-ED28-4B79-B40E-FF38C6AE5D3A}" srcOrd="0" destOrd="0" presId="urn:microsoft.com/office/officeart/2005/8/layout/cycle2"/>
    <dgm:cxn modelId="{1AF00D3B-C48A-4284-9A7D-216089A75D92}" type="presOf" srcId="{64A7F756-4E92-40C3-8C20-2A85C9BFCABE}" destId="{CAFE4C56-F7C4-430C-96AF-224127DFC02E}" srcOrd="0" destOrd="0" presId="urn:microsoft.com/office/officeart/2005/8/layout/cycle2"/>
    <dgm:cxn modelId="{51582360-8B59-4E1B-A5BE-3DF64DF5888E}" srcId="{16CEE59C-D680-4C99-94E2-C6657FEFB244}" destId="{33F25D52-1573-4018-BBA5-EFF431C7C8A8}" srcOrd="3" destOrd="0" parTransId="{16340630-67D7-445F-B408-044CF98B7E1B}" sibTransId="{B753AD56-DB22-45AF-A509-15EDAC257D75}"/>
    <dgm:cxn modelId="{06D0530B-800E-4006-9161-EA63E04FF4F9}" type="presOf" srcId="{3B198127-C3D0-4D13-80E0-5FDA3903D57F}" destId="{BE9537CD-4F80-4EDA-BFD9-28694BD70224}" srcOrd="1" destOrd="0" presId="urn:microsoft.com/office/officeart/2005/8/layout/cycle2"/>
    <dgm:cxn modelId="{BE98FAB5-FF1C-47ED-861C-4A2B22FDACFD}" type="presOf" srcId="{EA3A3911-D1D1-4F22-AD6E-C46B62F92C29}" destId="{E790B7A3-B9BC-45C0-B2C3-E571A281E2B4}" srcOrd="0" destOrd="0" presId="urn:microsoft.com/office/officeart/2005/8/layout/cycle2"/>
    <dgm:cxn modelId="{488E96AE-55C4-45F0-B25F-0295D290B61E}" type="presOf" srcId="{385197D2-E39B-43C7-982E-15152CB2EDFF}" destId="{AB407C2C-7FAF-4896-B35E-2AC26818EB6D}" srcOrd="0" destOrd="0" presId="urn:microsoft.com/office/officeart/2005/8/layout/cycle2"/>
    <dgm:cxn modelId="{EA28416C-9D50-4B5D-89D9-E6811C6610A4}" type="presOf" srcId="{EA3A3911-D1D1-4F22-AD6E-C46B62F92C29}" destId="{263B4126-B5D1-4C8C-B4F6-80CA4054E190}" srcOrd="1" destOrd="0" presId="urn:microsoft.com/office/officeart/2005/8/layout/cycle2"/>
    <dgm:cxn modelId="{DE91F22B-683E-45C1-BF99-4D85CB8E6003}" srcId="{16CEE59C-D680-4C99-94E2-C6657FEFB244}" destId="{385197D2-E39B-43C7-982E-15152CB2EDFF}" srcOrd="1" destOrd="0" parTransId="{70218803-FB96-4762-8A2E-C2A001565DF5}" sibTransId="{64A7F756-4E92-40C3-8C20-2A85C9BFCABE}"/>
    <dgm:cxn modelId="{A91501CC-EF7B-4259-A1D4-464F227B8CE0}" srcId="{16CEE59C-D680-4C99-94E2-C6657FEFB244}" destId="{D081C623-D7F3-4C97-BA88-BC899014F72B}" srcOrd="2" destOrd="0" parTransId="{C56EAFE8-5CFC-46FD-8329-E2FD72D89970}" sibTransId="{EA3A3911-D1D1-4F22-AD6E-C46B62F92C29}"/>
    <dgm:cxn modelId="{CFF57AB1-62BC-4B34-B33B-E7C30485E079}" type="presOf" srcId="{D081C623-D7F3-4C97-BA88-BC899014F72B}" destId="{106CC0B9-4D00-4634-BD9B-B4E9A57E2C49}" srcOrd="0" destOrd="0" presId="urn:microsoft.com/office/officeart/2005/8/layout/cycle2"/>
    <dgm:cxn modelId="{2689B8E5-6239-45B9-BDB3-B57EB2B35042}" srcId="{16CEE59C-D680-4C99-94E2-C6657FEFB244}" destId="{B8520ABB-011A-46B6-BDB4-C94B0CA48C47}" srcOrd="0" destOrd="0" parTransId="{26C6F448-3C8C-43B8-AC9E-A3CEB715B447}" sibTransId="{3B198127-C3D0-4D13-80E0-5FDA3903D57F}"/>
    <dgm:cxn modelId="{8AD471CB-E242-48AF-A54A-C89B9B72F705}" type="presOf" srcId="{B753AD56-DB22-45AF-A509-15EDAC257D75}" destId="{B4E12C2E-0042-4264-ABA6-EAE158372D8B}" srcOrd="0" destOrd="0" presId="urn:microsoft.com/office/officeart/2005/8/layout/cycle2"/>
    <dgm:cxn modelId="{06EC32E5-5276-4085-A759-FB59DD80BA33}" type="presOf" srcId="{B8520ABB-011A-46B6-BDB4-C94B0CA48C47}" destId="{2B4919A6-4512-4E0A-9CC2-B8727203D719}" srcOrd="0" destOrd="0" presId="urn:microsoft.com/office/officeart/2005/8/layout/cycle2"/>
    <dgm:cxn modelId="{8FD62CB1-293F-4625-82D4-E893E96A0993}" type="presOf" srcId="{3B198127-C3D0-4D13-80E0-5FDA3903D57F}" destId="{BDBFF27F-BB5D-419F-9355-68A57E20A593}" srcOrd="0" destOrd="0" presId="urn:microsoft.com/office/officeart/2005/8/layout/cycle2"/>
    <dgm:cxn modelId="{A2507767-4EEA-4616-9EDD-8A8AEBDCC14A}" type="presOf" srcId="{64A7F756-4E92-40C3-8C20-2A85C9BFCABE}" destId="{70BE7941-D209-4155-8BA4-38BD4A1F3B03}" srcOrd="1" destOrd="0" presId="urn:microsoft.com/office/officeart/2005/8/layout/cycle2"/>
    <dgm:cxn modelId="{06EF867C-BEC2-4C6D-948E-45E088DDD6B5}" type="presOf" srcId="{B753AD56-DB22-45AF-A509-15EDAC257D75}" destId="{6BBF9189-FFED-44E3-9958-1012D98CF187}" srcOrd="1" destOrd="0" presId="urn:microsoft.com/office/officeart/2005/8/layout/cycle2"/>
    <dgm:cxn modelId="{4156F47C-1F29-4C0C-B1EA-A0F61313B1F2}" type="presParOf" srcId="{F6CF3CF3-ED28-4B79-B40E-FF38C6AE5D3A}" destId="{2B4919A6-4512-4E0A-9CC2-B8727203D719}" srcOrd="0" destOrd="0" presId="urn:microsoft.com/office/officeart/2005/8/layout/cycle2"/>
    <dgm:cxn modelId="{CDEBC273-2BDD-409F-8026-BC6C3E6D8B08}" type="presParOf" srcId="{F6CF3CF3-ED28-4B79-B40E-FF38C6AE5D3A}" destId="{BDBFF27F-BB5D-419F-9355-68A57E20A593}" srcOrd="1" destOrd="0" presId="urn:microsoft.com/office/officeart/2005/8/layout/cycle2"/>
    <dgm:cxn modelId="{55F88D4D-7043-44FD-B050-3907351734DF}" type="presParOf" srcId="{BDBFF27F-BB5D-419F-9355-68A57E20A593}" destId="{BE9537CD-4F80-4EDA-BFD9-28694BD70224}" srcOrd="0" destOrd="0" presId="urn:microsoft.com/office/officeart/2005/8/layout/cycle2"/>
    <dgm:cxn modelId="{8D075569-CCDE-42AC-A143-A15CD8043E34}" type="presParOf" srcId="{F6CF3CF3-ED28-4B79-B40E-FF38C6AE5D3A}" destId="{AB407C2C-7FAF-4896-B35E-2AC26818EB6D}" srcOrd="2" destOrd="0" presId="urn:microsoft.com/office/officeart/2005/8/layout/cycle2"/>
    <dgm:cxn modelId="{D0CF745E-1FCE-4270-8A7A-2CC2B4F56B7D}" type="presParOf" srcId="{F6CF3CF3-ED28-4B79-B40E-FF38C6AE5D3A}" destId="{CAFE4C56-F7C4-430C-96AF-224127DFC02E}" srcOrd="3" destOrd="0" presId="urn:microsoft.com/office/officeart/2005/8/layout/cycle2"/>
    <dgm:cxn modelId="{65B3F044-8934-4113-AF20-8EF6952AD7F1}" type="presParOf" srcId="{CAFE4C56-F7C4-430C-96AF-224127DFC02E}" destId="{70BE7941-D209-4155-8BA4-38BD4A1F3B03}" srcOrd="0" destOrd="0" presId="urn:microsoft.com/office/officeart/2005/8/layout/cycle2"/>
    <dgm:cxn modelId="{B851CC05-7AC2-4F08-B64A-CBF948F8B823}" type="presParOf" srcId="{F6CF3CF3-ED28-4B79-B40E-FF38C6AE5D3A}" destId="{106CC0B9-4D00-4634-BD9B-B4E9A57E2C49}" srcOrd="4" destOrd="0" presId="urn:microsoft.com/office/officeart/2005/8/layout/cycle2"/>
    <dgm:cxn modelId="{0FBD36FB-83C1-4C6A-915B-41F43ECC5063}" type="presParOf" srcId="{F6CF3CF3-ED28-4B79-B40E-FF38C6AE5D3A}" destId="{E790B7A3-B9BC-45C0-B2C3-E571A281E2B4}" srcOrd="5" destOrd="0" presId="urn:microsoft.com/office/officeart/2005/8/layout/cycle2"/>
    <dgm:cxn modelId="{76C0F54C-5D84-4A63-B1AF-86201AD05E22}" type="presParOf" srcId="{E790B7A3-B9BC-45C0-B2C3-E571A281E2B4}" destId="{263B4126-B5D1-4C8C-B4F6-80CA4054E190}" srcOrd="0" destOrd="0" presId="urn:microsoft.com/office/officeart/2005/8/layout/cycle2"/>
    <dgm:cxn modelId="{6FFAB6F8-0D04-4D4E-9811-67E7DC43EA19}" type="presParOf" srcId="{F6CF3CF3-ED28-4B79-B40E-FF38C6AE5D3A}" destId="{BC032DAE-E928-4DC1-B70E-8E3FD05886D1}" srcOrd="6" destOrd="0" presId="urn:microsoft.com/office/officeart/2005/8/layout/cycle2"/>
    <dgm:cxn modelId="{20AEA751-D431-4F49-AA99-3B75F0029C88}" type="presParOf" srcId="{F6CF3CF3-ED28-4B79-B40E-FF38C6AE5D3A}" destId="{B4E12C2E-0042-4264-ABA6-EAE158372D8B}" srcOrd="7" destOrd="0" presId="urn:microsoft.com/office/officeart/2005/8/layout/cycle2"/>
    <dgm:cxn modelId="{974C29B6-9222-4FFC-9C56-A61D1231442B}" type="presParOf" srcId="{B4E12C2E-0042-4264-ABA6-EAE158372D8B}" destId="{6BBF9189-FFED-44E3-9958-1012D98CF187}" srcOrd="0" destOrd="0" presId="urn:microsoft.com/office/officeart/2005/8/layout/cycle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50B26D-B48C-4816-B8BC-3D24E129A5A5}">
      <dsp:nvSpPr>
        <dsp:cNvPr id="0" name=""/>
        <dsp:cNvSpPr/>
      </dsp:nvSpPr>
      <dsp:spPr>
        <a:xfrm>
          <a:off x="0" y="4012055"/>
          <a:ext cx="7080457" cy="1316536"/>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MX" sz="2500" b="1" kern="1200" dirty="0" smtClean="0">
              <a:solidFill>
                <a:schemeClr val="tx1"/>
              </a:solidFill>
              <a:effectLst>
                <a:outerShdw blurRad="38100" dist="38100" dir="2700000" algn="tl">
                  <a:srgbClr val="000000">
                    <a:alpha val="43137"/>
                  </a:srgbClr>
                </a:outerShdw>
              </a:effectLst>
            </a:rPr>
            <a:t>Entrega de resultados a la SFP</a:t>
          </a:r>
        </a:p>
      </dsp:txBody>
      <dsp:txXfrm>
        <a:off x="0" y="4012055"/>
        <a:ext cx="7080457" cy="710929"/>
      </dsp:txXfrm>
    </dsp:sp>
    <dsp:sp modelId="{F5601F88-7195-408A-9A7F-E8402C5DE0F2}">
      <dsp:nvSpPr>
        <dsp:cNvPr id="0" name=""/>
        <dsp:cNvSpPr/>
      </dsp:nvSpPr>
      <dsp:spPr>
        <a:xfrm>
          <a:off x="0" y="4695712"/>
          <a:ext cx="3540228" cy="6056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u="sng" kern="1200" dirty="0" smtClean="0">
              <a:solidFill>
                <a:schemeClr val="tx1"/>
              </a:solidFill>
              <a:effectLst>
                <a:outerShdw blurRad="38100" dist="38100" dir="2700000" algn="tl">
                  <a:srgbClr val="000000">
                    <a:alpha val="43137"/>
                  </a:srgbClr>
                </a:outerShdw>
              </a:effectLst>
            </a:rPr>
            <a:t>13 de febrero de 2015.</a:t>
          </a:r>
        </a:p>
        <a:p>
          <a:pPr lvl="0" algn="ctr" defTabSz="711200">
            <a:lnSpc>
              <a:spcPct val="90000"/>
            </a:lnSpc>
            <a:spcBef>
              <a:spcPct val="0"/>
            </a:spcBef>
            <a:spcAft>
              <a:spcPct val="35000"/>
            </a:spcAft>
          </a:pPr>
          <a:r>
            <a:rPr lang="es-MX" sz="1600" kern="1200" dirty="0" smtClean="0">
              <a:solidFill>
                <a:schemeClr val="tx1"/>
              </a:solidFill>
              <a:effectLst>
                <a:outerShdw blurRad="38100" dist="38100" dir="2700000" algn="tl">
                  <a:srgbClr val="000000">
                    <a:alpha val="43137"/>
                  </a:srgbClr>
                </a:outerShdw>
              </a:effectLst>
            </a:rPr>
            <a:t>Evaluación del desempeño.</a:t>
          </a:r>
        </a:p>
      </dsp:txBody>
      <dsp:txXfrm>
        <a:off x="0" y="4695712"/>
        <a:ext cx="3540228" cy="605606"/>
      </dsp:txXfrm>
    </dsp:sp>
    <dsp:sp modelId="{937F2585-9F2D-4828-A44D-28BF1F506E0F}">
      <dsp:nvSpPr>
        <dsp:cNvPr id="0" name=""/>
        <dsp:cNvSpPr/>
      </dsp:nvSpPr>
      <dsp:spPr>
        <a:xfrm>
          <a:off x="3540228" y="4695712"/>
          <a:ext cx="3540228" cy="605606"/>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u="sng" kern="1200" dirty="0" smtClean="0">
              <a:solidFill>
                <a:schemeClr val="tx1"/>
              </a:solidFill>
              <a:effectLst>
                <a:outerShdw blurRad="38100" dist="38100" dir="2700000" algn="tl">
                  <a:srgbClr val="000000">
                    <a:alpha val="43137"/>
                  </a:srgbClr>
                </a:outerShdw>
              </a:effectLst>
            </a:rPr>
            <a:t>6 de marzo de 2015 </a:t>
          </a:r>
        </a:p>
        <a:p>
          <a:pPr lvl="0" algn="ctr" defTabSz="711200">
            <a:lnSpc>
              <a:spcPct val="90000"/>
            </a:lnSpc>
            <a:spcBef>
              <a:spcPct val="0"/>
            </a:spcBef>
            <a:spcAft>
              <a:spcPct val="35000"/>
            </a:spcAft>
          </a:pPr>
          <a:r>
            <a:rPr lang="es-MX" sz="1600" kern="1200" dirty="0" smtClean="0">
              <a:solidFill>
                <a:schemeClr val="tx1"/>
              </a:solidFill>
              <a:effectLst>
                <a:outerShdw blurRad="38100" dist="38100" dir="2700000" algn="tl">
                  <a:srgbClr val="000000">
                    <a:alpha val="43137"/>
                  </a:srgbClr>
                </a:outerShdw>
              </a:effectLst>
            </a:rPr>
            <a:t>Metas Individuales</a:t>
          </a:r>
        </a:p>
      </dsp:txBody>
      <dsp:txXfrm>
        <a:off x="3540228" y="4695712"/>
        <a:ext cx="3540228" cy="605606"/>
      </dsp:txXfrm>
    </dsp:sp>
    <dsp:sp modelId="{165ED000-61FD-4140-8BDE-9E5C2A10FB0C}">
      <dsp:nvSpPr>
        <dsp:cNvPr id="0" name=""/>
        <dsp:cNvSpPr/>
      </dsp:nvSpPr>
      <dsp:spPr>
        <a:xfrm rot="10800000">
          <a:off x="0" y="2006027"/>
          <a:ext cx="7080457" cy="2024833"/>
        </a:xfrm>
        <a:prstGeom prst="upArrowCallout">
          <a:avLst/>
        </a:prstGeom>
        <a:solidFill>
          <a:schemeClr val="accent6">
            <a:shade val="80000"/>
            <a:hueOff val="-190846"/>
            <a:satOff val="8505"/>
            <a:lumOff val="11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MX" sz="2500" b="1" kern="1200" dirty="0" smtClean="0">
              <a:solidFill>
                <a:schemeClr val="tx1"/>
              </a:solidFill>
              <a:effectLst>
                <a:outerShdw blurRad="38100" dist="38100" dir="2700000" algn="tl">
                  <a:srgbClr val="000000">
                    <a:alpha val="43137"/>
                  </a:srgbClr>
                </a:outerShdw>
              </a:effectLst>
            </a:rPr>
            <a:t>Fecha de aplicación de la evaluación</a:t>
          </a:r>
        </a:p>
      </dsp:txBody>
      <dsp:txXfrm>
        <a:off x="0" y="2006027"/>
        <a:ext cx="7080457" cy="710716"/>
      </dsp:txXfrm>
    </dsp:sp>
    <dsp:sp modelId="{C8E3A3E2-50F0-426B-93DC-86924E4102C2}">
      <dsp:nvSpPr>
        <dsp:cNvPr id="0" name=""/>
        <dsp:cNvSpPr/>
      </dsp:nvSpPr>
      <dsp:spPr>
        <a:xfrm>
          <a:off x="0" y="2716744"/>
          <a:ext cx="7080457" cy="60542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dirty="0" smtClean="0">
              <a:solidFill>
                <a:schemeClr val="tx1"/>
              </a:solidFill>
              <a:effectLst>
                <a:outerShdw blurRad="38100" dist="38100" dir="2700000" algn="tl">
                  <a:srgbClr val="000000">
                    <a:alpha val="43137"/>
                  </a:srgbClr>
                </a:outerShdw>
              </a:effectLst>
            </a:rPr>
            <a:t>Enero de 2015 respecto al ejercicio fiscal 2014.</a:t>
          </a:r>
        </a:p>
      </dsp:txBody>
      <dsp:txXfrm>
        <a:off x="0" y="2716744"/>
        <a:ext cx="7080457" cy="605425"/>
      </dsp:txXfrm>
    </dsp:sp>
    <dsp:sp modelId="{FA1B7766-FC38-4383-B57E-C8B6AF81315F}">
      <dsp:nvSpPr>
        <dsp:cNvPr id="0" name=""/>
        <dsp:cNvSpPr/>
      </dsp:nvSpPr>
      <dsp:spPr>
        <a:xfrm rot="10800000">
          <a:off x="0" y="9385"/>
          <a:ext cx="7080457" cy="2024833"/>
        </a:xfrm>
        <a:prstGeom prst="upArrowCallou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s-MX" sz="2500" b="1" kern="1200" dirty="0" smtClean="0">
              <a:solidFill>
                <a:schemeClr val="tx1"/>
              </a:solidFill>
              <a:effectLst>
                <a:outerShdw blurRad="38100" dist="38100" dir="2700000" algn="tl">
                  <a:srgbClr val="000000">
                    <a:alpha val="43137"/>
                  </a:srgbClr>
                </a:outerShdw>
              </a:effectLst>
            </a:rPr>
            <a:t>Periodo de desempeño a evaluar</a:t>
          </a:r>
          <a:endParaRPr lang="es-MX" sz="2500" b="1" kern="1200" dirty="0">
            <a:solidFill>
              <a:schemeClr val="tx1"/>
            </a:solidFill>
          </a:endParaRPr>
        </a:p>
      </dsp:txBody>
      <dsp:txXfrm>
        <a:off x="0" y="9385"/>
        <a:ext cx="7080457" cy="710716"/>
      </dsp:txXfrm>
    </dsp:sp>
    <dsp:sp modelId="{EA1C06B4-F79F-4A44-AC8F-06B378BB4AAB}">
      <dsp:nvSpPr>
        <dsp:cNvPr id="0" name=""/>
        <dsp:cNvSpPr/>
      </dsp:nvSpPr>
      <dsp:spPr>
        <a:xfrm>
          <a:off x="0" y="711658"/>
          <a:ext cx="7080457" cy="605425"/>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s-MX" sz="1600" kern="1200" smtClean="0">
              <a:solidFill>
                <a:schemeClr val="tx1"/>
              </a:solidFill>
              <a:effectLst>
                <a:outerShdw blurRad="38100" dist="38100" dir="2700000" algn="tl">
                  <a:srgbClr val="000000">
                    <a:alpha val="43137"/>
                  </a:srgbClr>
                </a:outerShdw>
              </a:effectLst>
            </a:rPr>
            <a:t>Del 1° de enero al 31 de diciembre de 2014</a:t>
          </a:r>
          <a:endParaRPr lang="es-MX" sz="1600" kern="1200" dirty="0">
            <a:solidFill>
              <a:schemeClr val="tx1"/>
            </a:solidFill>
          </a:endParaRPr>
        </a:p>
      </dsp:txBody>
      <dsp:txXfrm>
        <a:off x="0" y="711658"/>
        <a:ext cx="7080457" cy="6054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C6B89E-043E-4D8A-AD23-5B0F4AA6740F}">
      <dsp:nvSpPr>
        <dsp:cNvPr id="0" name=""/>
        <dsp:cNvSpPr/>
      </dsp:nvSpPr>
      <dsp:spPr>
        <a:xfrm>
          <a:off x="1482304" y="2748"/>
          <a:ext cx="4932447" cy="808714"/>
        </a:xfrm>
        <a:prstGeom prst="roundRect">
          <a:avLst>
            <a:gd name="adj" fmla="val 10000"/>
          </a:avLst>
        </a:prstGeom>
        <a:solidFill>
          <a:schemeClr val="accent6">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s-MX" sz="2500" b="1" kern="1200" dirty="0" smtClean="0">
              <a:solidFill>
                <a:schemeClr val="tx1"/>
              </a:solidFill>
              <a:effectLst>
                <a:outerShdw blurRad="38100" dist="38100" dir="2700000" algn="tl">
                  <a:srgbClr val="000000">
                    <a:alpha val="43137"/>
                  </a:srgbClr>
                </a:outerShdw>
              </a:effectLst>
              <a:latin typeface="Adobe Caslon Pro"/>
            </a:rPr>
            <a:t>EVALUACIÓN DEL DESEMPEÑO</a:t>
          </a:r>
          <a:endParaRPr lang="es-MX" sz="2500" kern="1200" dirty="0">
            <a:solidFill>
              <a:schemeClr val="tx1"/>
            </a:solidFill>
          </a:endParaRPr>
        </a:p>
      </dsp:txBody>
      <dsp:txXfrm>
        <a:off x="1482304" y="2748"/>
        <a:ext cx="4932447" cy="808714"/>
      </dsp:txXfrm>
    </dsp:sp>
    <dsp:sp modelId="{E76896CC-6601-4F73-9F33-72E012C3B533}">
      <dsp:nvSpPr>
        <dsp:cNvPr id="0" name=""/>
        <dsp:cNvSpPr/>
      </dsp:nvSpPr>
      <dsp:spPr>
        <a:xfrm>
          <a:off x="1975549" y="811462"/>
          <a:ext cx="493244" cy="606535"/>
        </a:xfrm>
        <a:custGeom>
          <a:avLst/>
          <a:gdLst/>
          <a:ahLst/>
          <a:cxnLst/>
          <a:rect l="0" t="0" r="0" b="0"/>
          <a:pathLst>
            <a:path>
              <a:moveTo>
                <a:pt x="0" y="0"/>
              </a:moveTo>
              <a:lnTo>
                <a:pt x="0" y="606535"/>
              </a:lnTo>
              <a:lnTo>
                <a:pt x="493244" y="60653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13202-BCA0-41AF-A5A1-C5DD6191FA75}">
      <dsp:nvSpPr>
        <dsp:cNvPr id="0" name=""/>
        <dsp:cNvSpPr/>
      </dsp:nvSpPr>
      <dsp:spPr>
        <a:xfrm>
          <a:off x="2468793" y="1013641"/>
          <a:ext cx="4450207" cy="80871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Adobe Caslon Pro"/>
            </a:rPr>
            <a:t>METAS DE DESEMPEÑO INDIVIDUAL </a:t>
          </a:r>
          <a:endParaRPr lang="es-MX" sz="1400" kern="1200" dirty="0"/>
        </a:p>
      </dsp:txBody>
      <dsp:txXfrm>
        <a:off x="2468793" y="1013641"/>
        <a:ext cx="4450207" cy="808714"/>
      </dsp:txXfrm>
    </dsp:sp>
    <dsp:sp modelId="{6BA25009-998F-4610-8BF0-5971484FA50B}">
      <dsp:nvSpPr>
        <dsp:cNvPr id="0" name=""/>
        <dsp:cNvSpPr/>
      </dsp:nvSpPr>
      <dsp:spPr>
        <a:xfrm>
          <a:off x="1975549" y="811462"/>
          <a:ext cx="493244" cy="1617429"/>
        </a:xfrm>
        <a:custGeom>
          <a:avLst/>
          <a:gdLst/>
          <a:ahLst/>
          <a:cxnLst/>
          <a:rect l="0" t="0" r="0" b="0"/>
          <a:pathLst>
            <a:path>
              <a:moveTo>
                <a:pt x="0" y="0"/>
              </a:moveTo>
              <a:lnTo>
                <a:pt x="0" y="1617429"/>
              </a:lnTo>
              <a:lnTo>
                <a:pt x="493244" y="1617429"/>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E59BFE-1340-4793-9CEE-962C7AC71E1E}">
      <dsp:nvSpPr>
        <dsp:cNvPr id="0" name=""/>
        <dsp:cNvSpPr/>
      </dsp:nvSpPr>
      <dsp:spPr>
        <a:xfrm>
          <a:off x="2468793" y="2024534"/>
          <a:ext cx="4509935" cy="80871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Adobe Caslon Pro"/>
            </a:rPr>
            <a:t>FACTORES DE EFICIENCIA Y CALIDAD EN EL DESEMPEÑO</a:t>
          </a:r>
          <a:endParaRPr lang="es-MX" sz="1400" kern="1200" dirty="0"/>
        </a:p>
      </dsp:txBody>
      <dsp:txXfrm>
        <a:off x="2468793" y="2024534"/>
        <a:ext cx="4509935" cy="808714"/>
      </dsp:txXfrm>
    </dsp:sp>
    <dsp:sp modelId="{F16ED244-0AE6-4C2F-87C7-0BC328F27ED3}">
      <dsp:nvSpPr>
        <dsp:cNvPr id="0" name=""/>
        <dsp:cNvSpPr/>
      </dsp:nvSpPr>
      <dsp:spPr>
        <a:xfrm>
          <a:off x="1975549" y="811462"/>
          <a:ext cx="493244" cy="2628322"/>
        </a:xfrm>
        <a:custGeom>
          <a:avLst/>
          <a:gdLst/>
          <a:ahLst/>
          <a:cxnLst/>
          <a:rect l="0" t="0" r="0" b="0"/>
          <a:pathLst>
            <a:path>
              <a:moveTo>
                <a:pt x="0" y="0"/>
              </a:moveTo>
              <a:lnTo>
                <a:pt x="0" y="2628322"/>
              </a:lnTo>
              <a:lnTo>
                <a:pt x="493244" y="262832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0BDCC-9E28-4795-A938-FE5A9F02F17A}">
      <dsp:nvSpPr>
        <dsp:cNvPr id="0" name=""/>
        <dsp:cNvSpPr/>
      </dsp:nvSpPr>
      <dsp:spPr>
        <a:xfrm>
          <a:off x="2468793" y="3035427"/>
          <a:ext cx="4450207" cy="80871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461694"/>
              <a:satOff val="30780"/>
              <a:lumOff val="40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Adobe Caslon Pro"/>
            </a:rPr>
            <a:t>CAPACIDADES DIRECTIVAS </a:t>
          </a:r>
        </a:p>
      </dsp:txBody>
      <dsp:txXfrm>
        <a:off x="2468793" y="3035427"/>
        <a:ext cx="4450207" cy="808714"/>
      </dsp:txXfrm>
    </dsp:sp>
    <dsp:sp modelId="{4FE03AE4-9662-4B61-9A6E-80B2FE3DA58F}">
      <dsp:nvSpPr>
        <dsp:cNvPr id="0" name=""/>
        <dsp:cNvSpPr/>
      </dsp:nvSpPr>
      <dsp:spPr>
        <a:xfrm>
          <a:off x="1975549" y="811462"/>
          <a:ext cx="493244" cy="3639215"/>
        </a:xfrm>
        <a:custGeom>
          <a:avLst/>
          <a:gdLst/>
          <a:ahLst/>
          <a:cxnLst/>
          <a:rect l="0" t="0" r="0" b="0"/>
          <a:pathLst>
            <a:path>
              <a:moveTo>
                <a:pt x="0" y="0"/>
              </a:moveTo>
              <a:lnTo>
                <a:pt x="0" y="3639215"/>
              </a:lnTo>
              <a:lnTo>
                <a:pt x="493244" y="3639215"/>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14EBF-C950-4838-B43B-98D78FDA4018}">
      <dsp:nvSpPr>
        <dsp:cNvPr id="0" name=""/>
        <dsp:cNvSpPr/>
      </dsp:nvSpPr>
      <dsp:spPr>
        <a:xfrm>
          <a:off x="2468793" y="4046321"/>
          <a:ext cx="4462292" cy="808714"/>
        </a:xfrm>
        <a:prstGeom prst="roundRect">
          <a:avLst>
            <a:gd name="adj" fmla="val 10000"/>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MX" sz="1400" b="1" kern="1200" dirty="0" smtClean="0">
              <a:latin typeface="Adobe Caslon Pro"/>
            </a:rPr>
            <a:t>ACTIVIDADES EXTRAORDINARIAS</a:t>
          </a:r>
        </a:p>
        <a:p>
          <a:pPr lvl="0" algn="ctr" defTabSz="622300">
            <a:lnSpc>
              <a:spcPct val="90000"/>
            </a:lnSpc>
            <a:spcBef>
              <a:spcPct val="0"/>
            </a:spcBef>
            <a:spcAft>
              <a:spcPct val="35000"/>
            </a:spcAft>
          </a:pPr>
          <a:r>
            <a:rPr lang="es-MX" sz="1400" b="1" kern="1200" dirty="0" smtClean="0">
              <a:latin typeface="Adobe Caslon Pro"/>
            </a:rPr>
            <a:t>APORTACIONES DESTACADAS</a:t>
          </a:r>
        </a:p>
        <a:p>
          <a:pPr lvl="0" algn="ctr" defTabSz="622300">
            <a:lnSpc>
              <a:spcPct val="90000"/>
            </a:lnSpc>
            <a:spcBef>
              <a:spcPct val="0"/>
            </a:spcBef>
            <a:spcAft>
              <a:spcPct val="35000"/>
            </a:spcAft>
          </a:pPr>
          <a:r>
            <a:rPr lang="es-MX" sz="1400" b="1" kern="1200" dirty="0" smtClean="0">
              <a:latin typeface="Adobe Caslon Pro"/>
            </a:rPr>
            <a:t>(Puntos extra, presentando evidencia)</a:t>
          </a:r>
          <a:endParaRPr lang="es-MX" sz="1400" kern="1200" dirty="0"/>
        </a:p>
      </dsp:txBody>
      <dsp:txXfrm>
        <a:off x="2468793" y="4046321"/>
        <a:ext cx="4462292" cy="8087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D59752-1B03-4B54-A3D6-F995E5A12432}">
      <dsp:nvSpPr>
        <dsp:cNvPr id="0" name=""/>
        <dsp:cNvSpPr/>
      </dsp:nvSpPr>
      <dsp:spPr>
        <a:xfrm rot="5400000">
          <a:off x="-202704" y="202704"/>
          <a:ext cx="1351364" cy="945954"/>
        </a:xfrm>
        <a:prstGeom prst="chevron">
          <a:avLst/>
        </a:prstGeom>
        <a:solidFill>
          <a:schemeClr val="accent6">
            <a:shade val="5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SOBRESALIENTE</a:t>
          </a:r>
        </a:p>
        <a:p>
          <a:pPr lvl="0" algn="ctr" defTabSz="488950">
            <a:lnSpc>
              <a:spcPct val="90000"/>
            </a:lnSpc>
            <a:spcBef>
              <a:spcPct val="0"/>
            </a:spcBef>
            <a:spcAft>
              <a:spcPct val="35000"/>
            </a:spcAft>
          </a:pPr>
          <a:endParaRPr lang="es-MX" sz="1100" b="1" kern="1200" dirty="0">
            <a:solidFill>
              <a:schemeClr val="tx1"/>
            </a:solidFill>
          </a:endParaRPr>
        </a:p>
      </dsp:txBody>
      <dsp:txXfrm rot="5400000">
        <a:off x="-202704" y="202704"/>
        <a:ext cx="1351364" cy="945954"/>
      </dsp:txXfrm>
    </dsp:sp>
    <dsp:sp modelId="{D7A7FABA-7D40-47D8-975D-7508C6552543}">
      <dsp:nvSpPr>
        <dsp:cNvPr id="0" name=""/>
        <dsp:cNvSpPr/>
      </dsp:nvSpPr>
      <dsp:spPr>
        <a:xfrm rot="5400000">
          <a:off x="4630677" y="-3677683"/>
          <a:ext cx="1042978" cy="8412423"/>
        </a:xfrm>
        <a:prstGeom prst="round2SameRect">
          <a:avLst/>
        </a:prstGeom>
        <a:solidFill>
          <a:schemeClr val="lt1">
            <a:alpha val="90000"/>
            <a:hueOff val="0"/>
            <a:satOff val="0"/>
            <a:lumOff val="0"/>
            <a:alphaOff val="0"/>
          </a:schemeClr>
        </a:solidFill>
        <a:ln w="254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MX" sz="1400" kern="1200" dirty="0" smtClean="0">
              <a:solidFill>
                <a:schemeClr val="tx1"/>
              </a:solidFill>
              <a:latin typeface="Adobe Caslon Pro"/>
            </a:rPr>
            <a:t>El desempeño que supere lo esperado: </a:t>
          </a:r>
          <a:r>
            <a:rPr lang="es-MX" sz="1400" b="1" kern="1200" dirty="0" smtClean="0">
              <a:solidFill>
                <a:schemeClr val="tx1"/>
              </a:solidFill>
              <a:latin typeface="Adobe Caslon Pro"/>
            </a:rPr>
            <a:t>“Sobresaliente”. </a:t>
          </a:r>
          <a:r>
            <a:rPr lang="es-MX" sz="1400" kern="1200" dirty="0" smtClean="0">
              <a:latin typeface="Adobe Caslon Pro"/>
            </a:rPr>
            <a:t>Solo se aplica cuando el logro de la meta es superior en términos de rebasar lo satisfactorio (cumplimiento de la meta), es decir a lo que inicialmente se programó y deberá ser documentada de acuerdo al </a:t>
          </a:r>
          <a:r>
            <a:rPr lang="es-MX" sz="1400" i="1" kern="1200" dirty="0" smtClean="0">
              <a:latin typeface="Adobe Caslon Pro"/>
            </a:rPr>
            <a:t>numeral 56.4, fracción III</a:t>
          </a:r>
          <a:r>
            <a:rPr lang="es-MX" sz="1400" kern="1200" dirty="0" smtClean="0">
              <a:latin typeface="Adobe Caslon Pro"/>
            </a:rPr>
            <a:t>, </a:t>
          </a:r>
          <a:r>
            <a:rPr lang="es-MX" sz="1400" kern="1200" dirty="0" smtClean="0">
              <a:solidFill>
                <a:schemeClr val="tx1"/>
              </a:solidFill>
              <a:latin typeface="Adobe Caslon Pro"/>
            </a:rPr>
            <a:t>cuando la calificación en puntos representen como mínimo 90.0 puntos </a:t>
          </a:r>
          <a:r>
            <a:rPr lang="es-MX" sz="1400" b="1" kern="1200" dirty="0" smtClean="0">
              <a:latin typeface="Adobe Caslon Pro"/>
            </a:rPr>
            <a:t>(90 a 100).</a:t>
          </a:r>
          <a:endParaRPr lang="es-MX" sz="1400" b="1" i="1" kern="1200" dirty="0">
            <a:solidFill>
              <a:schemeClr val="tx1"/>
            </a:solidFill>
          </a:endParaRPr>
        </a:p>
        <a:p>
          <a:pPr marL="57150" lvl="1" indent="-57150" algn="r" defTabSz="488950">
            <a:lnSpc>
              <a:spcPct val="90000"/>
            </a:lnSpc>
            <a:spcBef>
              <a:spcPct val="0"/>
            </a:spcBef>
            <a:spcAft>
              <a:spcPct val="15000"/>
            </a:spcAft>
            <a:buChar char="••"/>
          </a:pPr>
          <a:r>
            <a:rPr lang="es-ES" sz="1100" b="1" i="1" kern="1200" baseline="0" dirty="0" smtClean="0">
              <a:latin typeface="Adobe Caslon Pro"/>
            </a:rPr>
            <a:t>Numeral 56.6 Fracción V, inciso a). </a:t>
          </a:r>
          <a:r>
            <a:rPr lang="es-MX" sz="1100" b="1" i="1" kern="1200" baseline="0" dirty="0" smtClean="0">
              <a:latin typeface="Adobe Caslon Pro"/>
            </a:rPr>
            <a:t>Acuerdo por el que se emiten las Disposiciones en las materias de Recursos Humanos</a:t>
          </a:r>
          <a:r>
            <a:rPr lang="es-MX" sz="1400" i="1" kern="1200" baseline="0" dirty="0" smtClean="0">
              <a:latin typeface="Adobe Caslon Pro"/>
            </a:rPr>
            <a:t>.</a:t>
          </a:r>
          <a:endParaRPr lang="es-MX" kern="1200" dirty="0"/>
        </a:p>
      </dsp:txBody>
      <dsp:txXfrm rot="5400000">
        <a:off x="4630677" y="-3677683"/>
        <a:ext cx="1042978" cy="8412423"/>
      </dsp:txXfrm>
    </dsp:sp>
    <dsp:sp modelId="{F19FDB01-253A-4C23-BE4D-13CF334D5B32}">
      <dsp:nvSpPr>
        <dsp:cNvPr id="0" name=""/>
        <dsp:cNvSpPr/>
      </dsp:nvSpPr>
      <dsp:spPr>
        <a:xfrm rot="5400000">
          <a:off x="-202704" y="1497594"/>
          <a:ext cx="1351364" cy="945954"/>
        </a:xfrm>
        <a:prstGeom prst="chevron">
          <a:avLst/>
        </a:prstGeom>
        <a:solidFill>
          <a:schemeClr val="accent6">
            <a:shade val="50000"/>
            <a:hueOff val="-230847"/>
            <a:satOff val="15390"/>
            <a:lumOff val="20092"/>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SATISFACTORIO</a:t>
          </a:r>
          <a:endParaRPr lang="es-MX" sz="1100" b="1" kern="1200" dirty="0">
            <a:solidFill>
              <a:schemeClr val="tx1"/>
            </a:solidFill>
          </a:endParaRPr>
        </a:p>
      </dsp:txBody>
      <dsp:txXfrm rot="5400000">
        <a:off x="-202704" y="1497594"/>
        <a:ext cx="1351364" cy="945954"/>
      </dsp:txXfrm>
    </dsp:sp>
    <dsp:sp modelId="{704CF63E-22EB-46D9-828D-D7D305641F55}">
      <dsp:nvSpPr>
        <dsp:cNvPr id="0" name=""/>
        <dsp:cNvSpPr/>
      </dsp:nvSpPr>
      <dsp:spPr>
        <a:xfrm rot="5400000">
          <a:off x="4791620" y="-2415351"/>
          <a:ext cx="700566" cy="8411581"/>
        </a:xfrm>
        <a:prstGeom prst="round2SameRect">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solidFill>
                <a:schemeClr val="tx1"/>
              </a:solidFill>
              <a:latin typeface="Adobe Caslon Pro"/>
            </a:rPr>
            <a:t>El desempeño esperado: </a:t>
          </a:r>
          <a:r>
            <a:rPr lang="es-MX" sz="1400" b="1" kern="1200" dirty="0" smtClean="0">
              <a:solidFill>
                <a:schemeClr val="tx1"/>
              </a:solidFill>
              <a:latin typeface="Adobe Caslon Pro"/>
            </a:rPr>
            <a:t>“Satisfactorio”.  </a:t>
          </a:r>
          <a:r>
            <a:rPr lang="es-MX" sz="1400" b="0" kern="1200" dirty="0" smtClean="0">
              <a:solidFill>
                <a:schemeClr val="tx1"/>
              </a:solidFill>
              <a:latin typeface="Adobe Caslon Pro"/>
            </a:rPr>
            <a:t>Representa</a:t>
          </a:r>
          <a:r>
            <a:rPr lang="es-MX" sz="1400" b="1" kern="1200" dirty="0" smtClean="0">
              <a:solidFill>
                <a:schemeClr val="tx1"/>
              </a:solidFill>
              <a:latin typeface="Adobe Caslon Pro"/>
            </a:rPr>
            <a:t> </a:t>
          </a:r>
          <a:r>
            <a:rPr lang="es-ES_tradnl" sz="1400" kern="1200" dirty="0" smtClean="0">
              <a:solidFill>
                <a:schemeClr val="tx1"/>
              </a:solidFill>
              <a:latin typeface="Adobe Caslon Pro"/>
            </a:rPr>
            <a:t>el valor </a:t>
          </a:r>
          <a:r>
            <a:rPr lang="es-MX" sz="1400" kern="1200" dirty="0" smtClean="0">
              <a:solidFill>
                <a:schemeClr val="tx1"/>
              </a:solidFill>
              <a:latin typeface="Adobe Caslon Pro"/>
            </a:rPr>
            <a:t>cuando la calificación en puntos obtenidos sea de al menos 70.0 puntos </a:t>
          </a:r>
          <a:r>
            <a:rPr lang="es-MX" sz="1400" b="1" kern="1200" dirty="0" smtClean="0">
              <a:latin typeface="Adobe Caslon Pro"/>
            </a:rPr>
            <a:t>(70 a 89.9)</a:t>
          </a:r>
          <a:r>
            <a:rPr lang="es-MX" sz="1400" kern="1200" dirty="0" smtClean="0">
              <a:latin typeface="Adobe Caslon Pro"/>
            </a:rPr>
            <a:t>. </a:t>
          </a:r>
          <a:endParaRPr lang="es-MX" sz="1400" kern="1200" dirty="0">
            <a:solidFill>
              <a:schemeClr val="tx1"/>
            </a:solidFill>
          </a:endParaRPr>
        </a:p>
        <a:p>
          <a:pPr marL="57150" lvl="1" indent="-57150" algn="r" defTabSz="488950">
            <a:lnSpc>
              <a:spcPct val="90000"/>
            </a:lnSpc>
            <a:spcBef>
              <a:spcPct val="0"/>
            </a:spcBef>
            <a:spcAft>
              <a:spcPct val="15000"/>
            </a:spcAft>
            <a:buChar char="••"/>
          </a:pPr>
          <a:r>
            <a:rPr lang="es-ES" sz="1100" b="1" i="1" kern="1200" baseline="0" dirty="0" smtClean="0">
              <a:latin typeface="Adobe Caslon Pro"/>
            </a:rPr>
            <a:t>Numeral 56.6 Fracción V, inciso b). </a:t>
          </a:r>
          <a:r>
            <a:rPr lang="es-MX" sz="1100" b="1" i="1" kern="1200" baseline="0" dirty="0" smtClean="0">
              <a:latin typeface="Adobe Caslon Pro"/>
            </a:rPr>
            <a:t>Acuerdo por el que se emiten las Disposiciones en las materias de Recursos Humanos.</a:t>
          </a:r>
          <a:endParaRPr lang="es-MX" sz="1100" b="1" i="1" kern="1200" baseline="0" dirty="0">
            <a:latin typeface="Adobe Caslon Pro"/>
          </a:endParaRPr>
        </a:p>
      </dsp:txBody>
      <dsp:txXfrm rot="5400000">
        <a:off x="4791620" y="-2415351"/>
        <a:ext cx="700566" cy="8411581"/>
      </dsp:txXfrm>
    </dsp:sp>
    <dsp:sp modelId="{D9B50636-8468-41CE-A9C4-646812C1D58E}">
      <dsp:nvSpPr>
        <dsp:cNvPr id="0" name=""/>
        <dsp:cNvSpPr/>
      </dsp:nvSpPr>
      <dsp:spPr>
        <a:xfrm rot="5400000">
          <a:off x="-202704" y="2490052"/>
          <a:ext cx="1351364" cy="945954"/>
        </a:xfrm>
        <a:prstGeom prst="chevron">
          <a:avLst/>
        </a:prstGeom>
        <a:solidFill>
          <a:schemeClr val="accent6">
            <a:shade val="50000"/>
            <a:hueOff val="-461694"/>
            <a:satOff val="30780"/>
            <a:lumOff val="40185"/>
            <a:alphaOff val="0"/>
          </a:schemeClr>
        </a:solidFill>
        <a:ln w="25400" cap="flat" cmpd="sng" algn="ctr">
          <a:solidFill>
            <a:schemeClr val="accent6">
              <a:shade val="50000"/>
              <a:hueOff val="-461694"/>
              <a:satOff val="30780"/>
              <a:lumOff val="40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MÍNIMO APROBATORIO</a:t>
          </a:r>
          <a:endParaRPr lang="es-MX" sz="1100" b="1" kern="1200" dirty="0">
            <a:solidFill>
              <a:schemeClr val="tx1"/>
            </a:solidFill>
          </a:endParaRPr>
        </a:p>
      </dsp:txBody>
      <dsp:txXfrm rot="5400000">
        <a:off x="-202704" y="2490052"/>
        <a:ext cx="1351364" cy="945954"/>
      </dsp:txXfrm>
    </dsp:sp>
    <dsp:sp modelId="{895BFD91-0E81-4C9B-91AE-079630A92BAF}">
      <dsp:nvSpPr>
        <dsp:cNvPr id="0" name=""/>
        <dsp:cNvSpPr/>
      </dsp:nvSpPr>
      <dsp:spPr>
        <a:xfrm rot="5400000">
          <a:off x="4685043" y="-1403330"/>
          <a:ext cx="878386" cy="8412423"/>
        </a:xfrm>
        <a:prstGeom prst="round2SameRect">
          <a:avLst/>
        </a:prstGeom>
        <a:solidFill>
          <a:schemeClr val="lt1">
            <a:alpha val="90000"/>
            <a:hueOff val="0"/>
            <a:satOff val="0"/>
            <a:lumOff val="0"/>
            <a:alphaOff val="0"/>
          </a:schemeClr>
        </a:solidFill>
        <a:ln w="25400" cap="flat" cmpd="sng" algn="ctr">
          <a:solidFill>
            <a:schemeClr val="accent6">
              <a:shade val="50000"/>
              <a:hueOff val="-461694"/>
              <a:satOff val="30780"/>
              <a:lumOff val="40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solidFill>
                <a:schemeClr val="tx1"/>
              </a:solidFill>
              <a:latin typeface="Adobe Caslon Pro"/>
            </a:rPr>
            <a:t>. El desempeño mínimo esperado: </a:t>
          </a:r>
          <a:r>
            <a:rPr lang="es-MX" sz="1400" b="1" kern="1200" dirty="0" smtClean="0">
              <a:solidFill>
                <a:schemeClr val="tx1"/>
              </a:solidFill>
              <a:latin typeface="Adobe Caslon Pro"/>
            </a:rPr>
            <a:t>“Mínimo Aprobatorio”. </a:t>
          </a:r>
          <a:r>
            <a:rPr lang="es-MX" sz="1400" b="0" kern="1200" dirty="0" smtClean="0">
              <a:solidFill>
                <a:schemeClr val="tx1"/>
              </a:solidFill>
              <a:latin typeface="Adobe Caslon Pro"/>
            </a:rPr>
            <a:t>Cuando</a:t>
          </a:r>
          <a:r>
            <a:rPr lang="es-MX" sz="1400" b="1" kern="1200" dirty="0" smtClean="0">
              <a:solidFill>
                <a:schemeClr val="tx1"/>
              </a:solidFill>
              <a:latin typeface="Adobe Caslon Pro"/>
            </a:rPr>
            <a:t> </a:t>
          </a:r>
          <a:r>
            <a:rPr lang="es-MX" sz="1400" kern="1200" dirty="0" smtClean="0">
              <a:solidFill>
                <a:schemeClr val="tx1"/>
              </a:solidFill>
              <a:latin typeface="Adobe Caslon Pro"/>
            </a:rPr>
            <a:t>la calificación en puntos sea mínimo de 60.0 puntos </a:t>
          </a:r>
          <a:r>
            <a:rPr lang="es-MX" sz="1400" b="1" kern="1200" dirty="0" smtClean="0">
              <a:solidFill>
                <a:schemeClr val="tx1"/>
              </a:solidFill>
              <a:latin typeface="Adobe Caslon Pro"/>
            </a:rPr>
            <a:t>(60 a 69.9). </a:t>
          </a:r>
          <a:endParaRPr lang="es-MX" sz="1400" b="1" kern="1200" dirty="0">
            <a:solidFill>
              <a:schemeClr val="tx1"/>
            </a:solidFill>
          </a:endParaRPr>
        </a:p>
        <a:p>
          <a:pPr marL="57150" lvl="1" indent="-57150" algn="r" defTabSz="488950">
            <a:lnSpc>
              <a:spcPct val="90000"/>
            </a:lnSpc>
            <a:spcBef>
              <a:spcPct val="0"/>
            </a:spcBef>
            <a:spcAft>
              <a:spcPct val="15000"/>
            </a:spcAft>
            <a:buChar char="••"/>
          </a:pPr>
          <a:r>
            <a:rPr lang="es-ES" sz="1100" b="1" i="1" kern="1200" baseline="0" dirty="0" smtClean="0">
              <a:latin typeface="Adobe Caslon Pro"/>
            </a:rPr>
            <a:t>Numeral 56.6 Fracción V, inciso c) .</a:t>
          </a:r>
          <a:r>
            <a:rPr lang="es-MX" sz="1100" b="1" i="1" kern="1200" baseline="0" dirty="0" smtClean="0">
              <a:latin typeface="Adobe Caslon Pro"/>
            </a:rPr>
            <a:t> Acuerdo por el que se emiten las Disposiciones en las materias de Recursos Humanos.</a:t>
          </a:r>
          <a:endParaRPr lang="es-MX" sz="1100" b="1" i="1" kern="1200" baseline="0" dirty="0">
            <a:latin typeface="Adobe Caslon Pro"/>
          </a:endParaRPr>
        </a:p>
      </dsp:txBody>
      <dsp:txXfrm rot="5400000">
        <a:off x="4685043" y="-1403330"/>
        <a:ext cx="878386" cy="8412423"/>
      </dsp:txXfrm>
    </dsp:sp>
    <dsp:sp modelId="{B79A66A7-5AF0-491E-B8BC-78036F8B7E86}">
      <dsp:nvSpPr>
        <dsp:cNvPr id="0" name=""/>
        <dsp:cNvSpPr/>
      </dsp:nvSpPr>
      <dsp:spPr>
        <a:xfrm rot="5400000">
          <a:off x="-202704" y="3558836"/>
          <a:ext cx="1351364" cy="945954"/>
        </a:xfrm>
        <a:prstGeom prst="chevron">
          <a:avLst/>
        </a:prstGeom>
        <a:solidFill>
          <a:schemeClr val="accent6">
            <a:shade val="50000"/>
            <a:hueOff val="-230847"/>
            <a:satOff val="15390"/>
            <a:lumOff val="20092"/>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MX" sz="1100" b="1" kern="1200" dirty="0" smtClean="0">
              <a:solidFill>
                <a:schemeClr val="tx1"/>
              </a:solidFill>
            </a:rPr>
            <a:t>NO APROBATORIO</a:t>
          </a:r>
          <a:endParaRPr lang="es-MX" sz="1100" b="1" kern="1200" dirty="0">
            <a:solidFill>
              <a:schemeClr val="tx1"/>
            </a:solidFill>
          </a:endParaRPr>
        </a:p>
      </dsp:txBody>
      <dsp:txXfrm rot="5400000">
        <a:off x="-202704" y="3558836"/>
        <a:ext cx="1351364" cy="945954"/>
      </dsp:txXfrm>
    </dsp:sp>
    <dsp:sp modelId="{DCBF3EFE-B082-4433-8373-A864D87ECFCB}">
      <dsp:nvSpPr>
        <dsp:cNvPr id="0" name=""/>
        <dsp:cNvSpPr/>
      </dsp:nvSpPr>
      <dsp:spPr>
        <a:xfrm rot="5400000">
          <a:off x="4684959" y="-410881"/>
          <a:ext cx="878386" cy="8412423"/>
        </a:xfrm>
        <a:prstGeom prst="round2SameRect">
          <a:avLst/>
        </a:prstGeom>
        <a:solidFill>
          <a:schemeClr val="lt1">
            <a:alpha val="90000"/>
            <a:hueOff val="0"/>
            <a:satOff val="0"/>
            <a:lumOff val="0"/>
            <a:alphaOff val="0"/>
          </a:schemeClr>
        </a:solidFill>
        <a:ln w="25400" cap="flat" cmpd="sng" algn="ctr">
          <a:solidFill>
            <a:schemeClr val="accent6">
              <a:shade val="50000"/>
              <a:hueOff val="-230847"/>
              <a:satOff val="15390"/>
              <a:lumOff val="200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kern="1200" dirty="0" smtClean="0">
              <a:solidFill>
                <a:schemeClr val="tx1"/>
              </a:solidFill>
              <a:latin typeface="Adobe Caslon Pro"/>
            </a:rPr>
            <a:t>El desempeño no aceptable: </a:t>
          </a:r>
          <a:r>
            <a:rPr lang="es-MX" sz="1400" b="1" kern="1200" dirty="0" smtClean="0">
              <a:solidFill>
                <a:schemeClr val="tx1"/>
              </a:solidFill>
              <a:latin typeface="Adobe Caslon Pro"/>
            </a:rPr>
            <a:t>“No aprobatorio”. </a:t>
          </a:r>
          <a:r>
            <a:rPr lang="es-MX" sz="1400" kern="1200" dirty="0" smtClean="0">
              <a:solidFill>
                <a:schemeClr val="tx1"/>
              </a:solidFill>
              <a:latin typeface="Adobe Caslon Pro"/>
            </a:rPr>
            <a:t>Cuando la puntuación alcanzada sea de 0.0 a 59.9 puntos. </a:t>
          </a:r>
          <a:r>
            <a:rPr lang="es-MX" sz="1400" b="1" kern="1200" dirty="0" smtClean="0">
              <a:solidFill>
                <a:schemeClr val="tx1"/>
              </a:solidFill>
              <a:latin typeface="Adobe Caslon Pro"/>
            </a:rPr>
            <a:t>(0 a 59.9)</a:t>
          </a:r>
          <a:r>
            <a:rPr lang="es-MX" sz="1400" kern="1200" dirty="0" smtClean="0">
              <a:solidFill>
                <a:schemeClr val="tx1"/>
              </a:solidFill>
              <a:latin typeface="Adobe Caslon Pro"/>
            </a:rPr>
            <a:t>. </a:t>
          </a:r>
          <a:endParaRPr lang="es-MX" sz="1400" kern="1200" dirty="0">
            <a:solidFill>
              <a:schemeClr val="tx1"/>
            </a:solidFill>
          </a:endParaRPr>
        </a:p>
        <a:p>
          <a:pPr marL="57150" lvl="1" indent="-57150" algn="r" defTabSz="488950">
            <a:lnSpc>
              <a:spcPct val="90000"/>
            </a:lnSpc>
            <a:spcBef>
              <a:spcPct val="0"/>
            </a:spcBef>
            <a:spcAft>
              <a:spcPct val="15000"/>
            </a:spcAft>
            <a:buChar char="••"/>
          </a:pPr>
          <a:r>
            <a:rPr lang="es-ES" sz="1100" b="1" i="1" kern="1200" baseline="0" dirty="0" smtClean="0">
              <a:latin typeface="Adobe Caslon Pro"/>
            </a:rPr>
            <a:t>Numeral 56.6 Fracción V, inciso d) .</a:t>
          </a:r>
          <a:r>
            <a:rPr lang="es-MX" sz="1100" b="1" i="1" kern="1200" baseline="0" dirty="0" smtClean="0">
              <a:latin typeface="Adobe Caslon Pro"/>
            </a:rPr>
            <a:t> Acuerdo por el que se emiten las Disposiciones en las materias de Recursos Humanos.</a:t>
          </a:r>
          <a:endParaRPr lang="es-MX" sz="1100" b="1" i="1" kern="1200" baseline="0" dirty="0">
            <a:latin typeface="Adobe Caslon Pro"/>
          </a:endParaRPr>
        </a:p>
      </dsp:txBody>
      <dsp:txXfrm rot="5400000">
        <a:off x="4684959" y="-410881"/>
        <a:ext cx="878386" cy="841242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E2993E-06D0-4B06-A779-2355332AFA2D}">
      <dsp:nvSpPr>
        <dsp:cNvPr id="0" name=""/>
        <dsp:cNvSpPr/>
      </dsp:nvSpPr>
      <dsp:spPr>
        <a:xfrm rot="16200000">
          <a:off x="923038" y="-923038"/>
          <a:ext cx="2690998" cy="4537075"/>
        </a:xfrm>
        <a:prstGeom prst="round1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kern="1200" dirty="0" smtClean="0">
            <a:solidFill>
              <a:schemeClr val="tx1"/>
            </a:solidFill>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ES" sz="1400" kern="1200" dirty="0" smtClean="0">
              <a:solidFill>
                <a:schemeClr val="tx1"/>
              </a:solidFill>
            </a:rPr>
            <a:t>a) Las metas se establecen de manera anual</a:t>
          </a: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kern="1200" dirty="0" smtClean="0">
            <a:solidFill>
              <a:schemeClr val="tx1"/>
            </a:solidFill>
          </a:endParaRPr>
        </a:p>
        <a:p>
          <a:pPr marL="0" marR="0" lvl="0" indent="0" algn="just" defTabSz="914400" eaLnBrk="1" fontAlgn="auto" latinLnBrk="0" hangingPunct="1">
            <a:lnSpc>
              <a:spcPct val="100000"/>
            </a:lnSpc>
            <a:spcBef>
              <a:spcPct val="0"/>
            </a:spcBef>
            <a:spcAft>
              <a:spcPts val="0"/>
            </a:spcAft>
            <a:buClrTx/>
            <a:buSzTx/>
            <a:buFontTx/>
            <a:buNone/>
            <a:tabLst/>
            <a:defRPr/>
          </a:pPr>
          <a:endParaRPr lang="es-ES" sz="1400" kern="1200" dirty="0" smtClean="0">
            <a:solidFill>
              <a:schemeClr val="tx1"/>
            </a:solidFill>
          </a:endParaRPr>
        </a:p>
        <a:p>
          <a:pPr marL="0" marR="0" lvl="0" indent="0" algn="just" defTabSz="914400" eaLnBrk="1" fontAlgn="auto" latinLnBrk="0" hangingPunct="1">
            <a:lnSpc>
              <a:spcPct val="100000"/>
            </a:lnSpc>
            <a:spcBef>
              <a:spcPct val="0"/>
            </a:spcBef>
            <a:spcAft>
              <a:spcPts val="0"/>
            </a:spcAft>
            <a:buClrTx/>
            <a:buSzTx/>
            <a:buFontTx/>
            <a:buNone/>
            <a:tabLst/>
            <a:defRPr/>
          </a:pPr>
          <a:r>
            <a:rPr lang="es-MX" sz="1400" kern="1200" dirty="0" smtClean="0">
              <a:solidFill>
                <a:schemeClr val="tx1"/>
              </a:solidFill>
            </a:rPr>
            <a:t>Se deberá establecer o seleccionar un mínimo de dos metas de cumplimiento individual y un máximo de siete. </a:t>
          </a:r>
          <a:r>
            <a:rPr lang="es-ES" sz="1400" kern="1200" dirty="0" smtClean="0">
              <a:solidFill>
                <a:schemeClr val="tx1"/>
              </a:solidFill>
            </a:rPr>
            <a:t> </a:t>
          </a:r>
          <a:endParaRPr lang="es-MX" sz="1400" kern="1200" dirty="0" smtClean="0">
            <a:solidFill>
              <a:schemeClr val="tx1"/>
            </a:solidFill>
          </a:endParaRPr>
        </a:p>
        <a:p>
          <a:pPr lvl="0" algn="just" defTabSz="844550">
            <a:lnSpc>
              <a:spcPct val="90000"/>
            </a:lnSpc>
            <a:spcBef>
              <a:spcPct val="0"/>
            </a:spcBef>
            <a:spcAft>
              <a:spcPct val="35000"/>
            </a:spcAft>
          </a:pPr>
          <a:endParaRPr lang="es-MX" sz="1400" kern="1200" dirty="0">
            <a:solidFill>
              <a:schemeClr val="tx1"/>
            </a:solidFill>
          </a:endParaRPr>
        </a:p>
      </dsp:txBody>
      <dsp:txXfrm rot="16200000">
        <a:off x="1259413" y="-1259413"/>
        <a:ext cx="2018248" cy="4537075"/>
      </dsp:txXfrm>
    </dsp:sp>
    <dsp:sp modelId="{00C4181A-073A-4B30-A8F1-413EED24384D}">
      <dsp:nvSpPr>
        <dsp:cNvPr id="0" name=""/>
        <dsp:cNvSpPr/>
      </dsp:nvSpPr>
      <dsp:spPr>
        <a:xfrm>
          <a:off x="4537075" y="0"/>
          <a:ext cx="4537075" cy="2690998"/>
        </a:xfrm>
        <a:prstGeom prst="round1Rect">
          <a:avLst/>
        </a:prstGeom>
        <a:gradFill rotWithShape="0">
          <a:gsLst>
            <a:gs pos="0">
              <a:schemeClr val="accent6">
                <a:shade val="50000"/>
                <a:hueOff val="-230847"/>
                <a:satOff val="15390"/>
                <a:lumOff val="20092"/>
                <a:alphaOff val="0"/>
                <a:shade val="51000"/>
                <a:satMod val="130000"/>
              </a:schemeClr>
            </a:gs>
            <a:gs pos="80000">
              <a:schemeClr val="accent6">
                <a:shade val="50000"/>
                <a:hueOff val="-230847"/>
                <a:satOff val="15390"/>
                <a:lumOff val="20092"/>
                <a:alphaOff val="0"/>
                <a:shade val="93000"/>
                <a:satMod val="130000"/>
              </a:schemeClr>
            </a:gs>
            <a:gs pos="100000">
              <a:schemeClr val="accent6">
                <a:shade val="50000"/>
                <a:hueOff val="-230847"/>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MX" sz="1400" kern="1200" dirty="0" smtClean="0">
              <a:solidFill>
                <a:schemeClr val="tx1"/>
              </a:solidFill>
            </a:rPr>
            <a:t>b) En caso de que un servidor público sea comisionado o realice de manera temporal o eventual actividades o funciones diferentes por virtud de su puesto, podrá incluir un objetivo o meta de desempeño individual relacionada a esa comisión, actividad o función para ser evaluada en el periodo de evaluación que corresponda. </a:t>
          </a:r>
        </a:p>
        <a:p>
          <a:pPr lvl="0" algn="just" defTabSz="666750">
            <a:lnSpc>
              <a:spcPct val="90000"/>
            </a:lnSpc>
            <a:spcBef>
              <a:spcPct val="0"/>
            </a:spcBef>
            <a:spcAft>
              <a:spcPct val="35000"/>
            </a:spcAft>
          </a:pPr>
          <a:endParaRPr lang="es-MX" sz="1400" kern="1200" dirty="0">
            <a:solidFill>
              <a:schemeClr val="tx1"/>
            </a:solidFill>
          </a:endParaRPr>
        </a:p>
      </dsp:txBody>
      <dsp:txXfrm>
        <a:off x="4537075" y="0"/>
        <a:ext cx="4537075" cy="2018248"/>
      </dsp:txXfrm>
    </dsp:sp>
    <dsp:sp modelId="{332CBBA8-6DAD-4CB8-AF93-CEE17D99177C}">
      <dsp:nvSpPr>
        <dsp:cNvPr id="0" name=""/>
        <dsp:cNvSpPr/>
      </dsp:nvSpPr>
      <dsp:spPr>
        <a:xfrm rot="10800000">
          <a:off x="0" y="2690998"/>
          <a:ext cx="4537075" cy="2690998"/>
        </a:xfrm>
        <a:prstGeom prst="round1Rect">
          <a:avLst/>
        </a:prstGeom>
        <a:gradFill rotWithShape="0">
          <a:gsLst>
            <a:gs pos="0">
              <a:schemeClr val="accent6">
                <a:shade val="50000"/>
                <a:hueOff val="-461694"/>
                <a:satOff val="30780"/>
                <a:lumOff val="40185"/>
                <a:alphaOff val="0"/>
                <a:shade val="51000"/>
                <a:satMod val="130000"/>
              </a:schemeClr>
            </a:gs>
            <a:gs pos="80000">
              <a:schemeClr val="accent6">
                <a:shade val="50000"/>
                <a:hueOff val="-461694"/>
                <a:satOff val="30780"/>
                <a:lumOff val="40185"/>
                <a:alphaOff val="0"/>
                <a:shade val="93000"/>
                <a:satMod val="130000"/>
              </a:schemeClr>
            </a:gs>
            <a:gs pos="100000">
              <a:schemeClr val="accent6">
                <a:shade val="50000"/>
                <a:hueOff val="-461694"/>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MX" sz="1400" kern="1200" dirty="0" smtClean="0">
              <a:solidFill>
                <a:schemeClr val="tx1"/>
              </a:solidFill>
            </a:rPr>
            <a:t>c)  Asignar  Peso Individual de la Meta, Objetivo y/o Función, considerando que la suma total de los pesos, de las diversas metas y objetivos utilizados, deberá ser igual a 100</a:t>
          </a:r>
          <a:endParaRPr lang="es-MX" sz="1400" kern="1200" dirty="0">
            <a:solidFill>
              <a:schemeClr val="tx1"/>
            </a:solidFill>
          </a:endParaRPr>
        </a:p>
      </dsp:txBody>
      <dsp:txXfrm rot="10800000">
        <a:off x="0" y="3363748"/>
        <a:ext cx="4537075" cy="2018248"/>
      </dsp:txXfrm>
    </dsp:sp>
    <dsp:sp modelId="{085FF8C2-0D02-4075-A190-7743D76C620C}">
      <dsp:nvSpPr>
        <dsp:cNvPr id="0" name=""/>
        <dsp:cNvSpPr/>
      </dsp:nvSpPr>
      <dsp:spPr>
        <a:xfrm rot="5400000">
          <a:off x="5460113" y="1767960"/>
          <a:ext cx="2690998" cy="4537075"/>
        </a:xfrm>
        <a:prstGeom prst="round1Rect">
          <a:avLst/>
        </a:prstGeom>
        <a:gradFill rotWithShape="0">
          <a:gsLst>
            <a:gs pos="0">
              <a:schemeClr val="accent6">
                <a:shade val="50000"/>
                <a:hueOff val="-230847"/>
                <a:satOff val="15390"/>
                <a:lumOff val="20092"/>
                <a:alphaOff val="0"/>
                <a:shade val="51000"/>
                <a:satMod val="130000"/>
              </a:schemeClr>
            </a:gs>
            <a:gs pos="80000">
              <a:schemeClr val="accent6">
                <a:shade val="50000"/>
                <a:hueOff val="-230847"/>
                <a:satOff val="15390"/>
                <a:lumOff val="20092"/>
                <a:alphaOff val="0"/>
                <a:shade val="93000"/>
                <a:satMod val="130000"/>
              </a:schemeClr>
            </a:gs>
            <a:gs pos="100000">
              <a:schemeClr val="accent6">
                <a:shade val="50000"/>
                <a:hueOff val="-230847"/>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es-ES" sz="1400" kern="1200" dirty="0" smtClean="0">
              <a:solidFill>
                <a:schemeClr val="tx1"/>
              </a:solidFill>
            </a:rPr>
            <a:t>d) </a:t>
          </a:r>
          <a:r>
            <a:rPr lang="es-MX" sz="1400" kern="1200" dirty="0" smtClean="0">
              <a:solidFill>
                <a:schemeClr val="tx1"/>
              </a:solidFill>
            </a:rPr>
            <a:t>Las metas deberán ser descritas, determinando, en términos observables, mensurables, realistas, veraces, objetivos y cuantificables,  el resultado específico del desempeño</a:t>
          </a:r>
          <a:r>
            <a:rPr lang="es-ES" sz="1400" kern="1200" dirty="0" smtClean="0">
              <a:solidFill>
                <a:schemeClr val="tx1"/>
              </a:solidFill>
            </a:rPr>
            <a:t>, permitiendo llevar a cabo un seguimiento de las mismas con regularidad. </a:t>
          </a:r>
          <a:endParaRPr lang="es-MX" sz="1400" kern="1200" dirty="0">
            <a:solidFill>
              <a:schemeClr val="tx1"/>
            </a:solidFill>
          </a:endParaRPr>
        </a:p>
      </dsp:txBody>
      <dsp:txXfrm rot="5400000">
        <a:off x="5796488" y="2104335"/>
        <a:ext cx="2018248" cy="4537075"/>
      </dsp:txXfrm>
    </dsp:sp>
    <dsp:sp modelId="{03991993-64A0-418D-BF70-9A41014DAA51}">
      <dsp:nvSpPr>
        <dsp:cNvPr id="0" name=""/>
        <dsp:cNvSpPr/>
      </dsp:nvSpPr>
      <dsp:spPr>
        <a:xfrm>
          <a:off x="3175952" y="2018248"/>
          <a:ext cx="2722245" cy="1345499"/>
        </a:xfrm>
        <a:prstGeom prst="roundRect">
          <a:avLst/>
        </a:prstGeom>
        <a:solidFill>
          <a:schemeClr val="accent6">
            <a:tint val="55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solidFill>
                <a:schemeClr val="tx1"/>
              </a:solidFill>
              <a:effectLst>
                <a:outerShdw blurRad="38100" dist="38100" dir="2700000" algn="tl">
                  <a:srgbClr val="000000">
                    <a:alpha val="43137"/>
                  </a:srgbClr>
                </a:outerShdw>
              </a:effectLst>
              <a:latin typeface="Adobe Caslon Pro"/>
            </a:rPr>
            <a:t>Puntos a considerar en el establecimiento de metas</a:t>
          </a:r>
          <a:endParaRPr lang="es-MX" sz="1400" kern="1200" dirty="0">
            <a:solidFill>
              <a:schemeClr val="tx1"/>
            </a:solidFill>
          </a:endParaRPr>
        </a:p>
      </dsp:txBody>
      <dsp:txXfrm>
        <a:off x="3175952" y="2018248"/>
        <a:ext cx="2722245" cy="13454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994B3-F44C-417B-AC1B-E973BFD6740D}">
      <dsp:nvSpPr>
        <dsp:cNvPr id="0" name=""/>
        <dsp:cNvSpPr/>
      </dsp:nvSpPr>
      <dsp:spPr>
        <a:xfrm>
          <a:off x="2" y="0"/>
          <a:ext cx="9649067" cy="5328591"/>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EB3F5-AF42-45E0-99AF-5EA973119720}">
      <dsp:nvSpPr>
        <dsp:cNvPr id="0" name=""/>
        <dsp:cNvSpPr/>
      </dsp:nvSpPr>
      <dsp:spPr>
        <a:xfrm>
          <a:off x="6315" y="1512169"/>
          <a:ext cx="1324438" cy="2304253"/>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Utilizar un verbo activo, orientado a resultados, ya sea de implantación, operación, mejora, mantenimiento o actividades de coordinación</a:t>
          </a:r>
          <a:endParaRPr lang="es-MX" sz="1200" kern="1200" dirty="0">
            <a:solidFill>
              <a:schemeClr val="tx1"/>
            </a:solidFill>
          </a:endParaRPr>
        </a:p>
      </dsp:txBody>
      <dsp:txXfrm>
        <a:off x="6315" y="1512169"/>
        <a:ext cx="1324438" cy="2304253"/>
      </dsp:txXfrm>
    </dsp:sp>
    <dsp:sp modelId="{DC2EF6B1-CDA0-4049-984B-BFBA259A5AB9}">
      <dsp:nvSpPr>
        <dsp:cNvPr id="0" name=""/>
        <dsp:cNvSpPr/>
      </dsp:nvSpPr>
      <dsp:spPr>
        <a:xfrm>
          <a:off x="1618153" y="1512169"/>
          <a:ext cx="1278276" cy="2304253"/>
        </a:xfrm>
        <a:prstGeom prst="roundRect">
          <a:avLst/>
        </a:prstGeom>
        <a:solidFill>
          <a:schemeClr val="accent6">
            <a:shade val="80000"/>
            <a:hueOff val="-76338"/>
            <a:satOff val="3402"/>
            <a:lumOff val="4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Describir el indicador de desempeño respectivo, incorporando una unidad de medida, de modo corto, preciso y claro;</a:t>
          </a:r>
          <a:endParaRPr lang="es-MX" sz="1200" kern="1200" dirty="0">
            <a:solidFill>
              <a:schemeClr val="tx1"/>
            </a:solidFill>
          </a:endParaRPr>
        </a:p>
      </dsp:txBody>
      <dsp:txXfrm>
        <a:off x="1618153" y="1512169"/>
        <a:ext cx="1278276" cy="2304253"/>
      </dsp:txXfrm>
    </dsp:sp>
    <dsp:sp modelId="{73BFEE66-621B-4E67-8A13-559BC6477668}">
      <dsp:nvSpPr>
        <dsp:cNvPr id="0" name=""/>
        <dsp:cNvSpPr/>
      </dsp:nvSpPr>
      <dsp:spPr>
        <a:xfrm>
          <a:off x="3183829" y="1512169"/>
          <a:ext cx="1462459" cy="2304253"/>
        </a:xfrm>
        <a:prstGeom prst="roundRect">
          <a:avLst/>
        </a:prstGeom>
        <a:solidFill>
          <a:schemeClr val="accent6">
            <a:shade val="80000"/>
            <a:hueOff val="-152677"/>
            <a:satOff val="6804"/>
            <a:lumOff val="95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kern="12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endParaRPr lang="es-MX" sz="1200" kern="1200" dirty="0"/>
        </a:p>
      </dsp:txBody>
      <dsp:txXfrm>
        <a:off x="3183829" y="1512169"/>
        <a:ext cx="1462459" cy="2304253"/>
      </dsp:txXfrm>
    </dsp:sp>
    <dsp:sp modelId="{3CBEDD6F-1BC1-4D68-9EA9-74BD51B8706A}">
      <dsp:nvSpPr>
        <dsp:cNvPr id="0" name=""/>
        <dsp:cNvSpPr/>
      </dsp:nvSpPr>
      <dsp:spPr>
        <a:xfrm>
          <a:off x="4933687" y="1512169"/>
          <a:ext cx="1867950" cy="2304253"/>
        </a:xfrm>
        <a:prstGeom prst="roundRect">
          <a:avLst/>
        </a:prstGeom>
        <a:solidFill>
          <a:schemeClr val="accent6">
            <a:shade val="80000"/>
            <a:hueOff val="-229015"/>
            <a:satOff val="10205"/>
            <a:lumOff val="142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Establecer los parámetros de las metas, asignando un valor diferencial a los distintos niveles de logro de las metas, a fin de tener certeza del valor que puede alcanzar un desempeño específico de la misma.</a:t>
          </a:r>
        </a:p>
        <a:p>
          <a:pPr lvl="0" algn="ctr" defTabSz="444500">
            <a:lnSpc>
              <a:spcPct val="90000"/>
            </a:lnSpc>
            <a:spcBef>
              <a:spcPct val="0"/>
            </a:spcBef>
            <a:spcAft>
              <a:spcPct val="35000"/>
            </a:spcAft>
          </a:pPr>
          <a:r>
            <a:rPr lang="es-MX" sz="1000" kern="1200" dirty="0" smtClean="0">
              <a:solidFill>
                <a:schemeClr val="tx1"/>
              </a:solidFill>
            </a:rPr>
            <a:t>- </a:t>
          </a:r>
          <a:r>
            <a:rPr lang="es-MX" sz="1000" i="1" kern="1200" dirty="0" smtClean="0">
              <a:solidFill>
                <a:schemeClr val="tx1"/>
              </a:solidFill>
            </a:rPr>
            <a:t>Desempeño sobresaliente</a:t>
          </a:r>
        </a:p>
        <a:p>
          <a:pPr lvl="0" algn="ctr" defTabSz="444500">
            <a:lnSpc>
              <a:spcPct val="90000"/>
            </a:lnSpc>
            <a:spcBef>
              <a:spcPct val="0"/>
            </a:spcBef>
            <a:spcAft>
              <a:spcPct val="35000"/>
            </a:spcAft>
          </a:pPr>
          <a:r>
            <a:rPr lang="es-MX" sz="1000" i="1" kern="1200" dirty="0" smtClean="0">
              <a:solidFill>
                <a:schemeClr val="tx1"/>
              </a:solidFill>
            </a:rPr>
            <a:t>-Desempeño  satisfactorio</a:t>
          </a:r>
        </a:p>
        <a:p>
          <a:pPr lvl="0" algn="ctr" defTabSz="444500">
            <a:lnSpc>
              <a:spcPct val="90000"/>
            </a:lnSpc>
            <a:spcBef>
              <a:spcPct val="0"/>
            </a:spcBef>
            <a:spcAft>
              <a:spcPct val="35000"/>
            </a:spcAft>
          </a:pPr>
          <a:r>
            <a:rPr lang="es-MX" sz="1000" i="1" kern="1200" dirty="0" smtClean="0">
              <a:solidFill>
                <a:schemeClr val="tx1"/>
              </a:solidFill>
            </a:rPr>
            <a:t>-Desempeño aceptable</a:t>
          </a:r>
        </a:p>
        <a:p>
          <a:pPr lvl="0" algn="ctr" defTabSz="444500">
            <a:lnSpc>
              <a:spcPct val="90000"/>
            </a:lnSpc>
            <a:spcBef>
              <a:spcPct val="0"/>
            </a:spcBef>
            <a:spcAft>
              <a:spcPct val="35000"/>
            </a:spcAft>
          </a:pPr>
          <a:r>
            <a:rPr lang="es-MX" sz="1000" i="1" kern="1200" dirty="0" smtClean="0">
              <a:solidFill>
                <a:schemeClr val="tx1"/>
              </a:solidFill>
            </a:rPr>
            <a:t>-desempeño No aceptable</a:t>
          </a:r>
          <a:endParaRPr lang="es-MX" sz="1000" i="1" kern="1200" dirty="0"/>
        </a:p>
      </dsp:txBody>
      <dsp:txXfrm>
        <a:off x="4933687" y="1512169"/>
        <a:ext cx="1867950" cy="2304253"/>
      </dsp:txXfrm>
    </dsp:sp>
    <dsp:sp modelId="{25DA6DB0-040A-4CFF-A12C-8A3090047FE8}">
      <dsp:nvSpPr>
        <dsp:cNvPr id="0" name=""/>
        <dsp:cNvSpPr/>
      </dsp:nvSpPr>
      <dsp:spPr>
        <a:xfrm>
          <a:off x="7089036" y="1598577"/>
          <a:ext cx="1161052" cy="2131436"/>
        </a:xfrm>
        <a:prstGeom prst="roundRect">
          <a:avLst/>
        </a:prstGeom>
        <a:solidFill>
          <a:schemeClr val="accent6">
            <a:shade val="80000"/>
            <a:hueOff val="-305354"/>
            <a:satOff val="13607"/>
            <a:lumOff val="190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1000" kern="1200" dirty="0" smtClean="0">
              <a:solidFill>
                <a:schemeClr val="tx1"/>
              </a:solidFill>
            </a:rPr>
            <a:t>Asignar a cada meta de desempeño individual una ponderación específica en función del número de metas que se evaluarán y su importancia o impacto</a:t>
          </a:r>
        </a:p>
        <a:p>
          <a:pPr lvl="0" algn="ctr" defTabSz="355600">
            <a:lnSpc>
              <a:spcPct val="90000"/>
            </a:lnSpc>
            <a:spcBef>
              <a:spcPct val="0"/>
            </a:spcBef>
            <a:spcAft>
              <a:spcPct val="35000"/>
            </a:spcAft>
          </a:pPr>
          <a:endParaRPr lang="es-MX" kern="1200" dirty="0"/>
        </a:p>
      </dsp:txBody>
      <dsp:txXfrm>
        <a:off x="7089036" y="1598577"/>
        <a:ext cx="1161052" cy="2131436"/>
      </dsp:txXfrm>
    </dsp:sp>
    <dsp:sp modelId="{04EEBDA1-C581-49FF-BE45-3C65078C3383}">
      <dsp:nvSpPr>
        <dsp:cNvPr id="0" name=""/>
        <dsp:cNvSpPr/>
      </dsp:nvSpPr>
      <dsp:spPr>
        <a:xfrm>
          <a:off x="8537488" y="1598577"/>
          <a:ext cx="1105268" cy="2131436"/>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solidFill>
                <a:schemeClr val="tx1"/>
              </a:solidFill>
            </a:rPr>
            <a:t>Establecer una unidad de medida, conforme al tipo de indicador, en términos de cantidad, calidad, tiempo, costo, o cualquier combinación de éstos</a:t>
          </a:r>
        </a:p>
      </dsp:txBody>
      <dsp:txXfrm>
        <a:off x="8537488" y="1598577"/>
        <a:ext cx="1105268" cy="213143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4919A6-4512-4E0A-9CC2-B8727203D719}">
      <dsp:nvSpPr>
        <dsp:cNvPr id="0" name=""/>
        <dsp:cNvSpPr/>
      </dsp:nvSpPr>
      <dsp:spPr>
        <a:xfrm>
          <a:off x="2650587" y="-77726"/>
          <a:ext cx="4529773" cy="2204827"/>
        </a:xfrm>
        <a:prstGeom prst="ellipse">
          <a:avLst/>
        </a:prstGeom>
        <a:solidFill>
          <a:schemeClr val="accent6">
            <a:shade val="50000"/>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ctr" defTabSz="1066800" rtl="0">
            <a:lnSpc>
              <a:spcPct val="90000"/>
            </a:lnSpc>
            <a:spcBef>
              <a:spcPct val="0"/>
            </a:spcBef>
            <a:spcAft>
              <a:spcPct val="35000"/>
            </a:spcAft>
          </a:pPr>
          <a:r>
            <a:rPr lang="es-ES" sz="2400" b="1" kern="1200" dirty="0" smtClean="0"/>
            <a:t>CANTIDAD</a:t>
          </a:r>
        </a:p>
        <a:p>
          <a:pPr lvl="0" algn="ctr" defTabSz="1066800" rtl="0">
            <a:lnSpc>
              <a:spcPct val="90000"/>
            </a:lnSpc>
            <a:spcBef>
              <a:spcPct val="0"/>
            </a:spcBef>
            <a:spcAft>
              <a:spcPct val="35000"/>
            </a:spcAft>
          </a:pPr>
          <a:r>
            <a:rPr lang="es-MX" sz="1800" kern="1200" dirty="0" smtClean="0"/>
            <a:t>Resultados en los que se requiere valorar unidades de producto o servicio, estimaciones, inventarios y/o pronósticos, entre otros</a:t>
          </a:r>
          <a:endParaRPr lang="es-ES" sz="1800" kern="1200" dirty="0" smtClean="0"/>
        </a:p>
      </dsp:txBody>
      <dsp:txXfrm>
        <a:off x="2650587" y="-77726"/>
        <a:ext cx="4529773" cy="2204827"/>
      </dsp:txXfrm>
    </dsp:sp>
    <dsp:sp modelId="{BDBFF27F-BB5D-419F-9355-68A57E20A593}">
      <dsp:nvSpPr>
        <dsp:cNvPr id="0" name=""/>
        <dsp:cNvSpPr/>
      </dsp:nvSpPr>
      <dsp:spPr>
        <a:xfrm rot="1978201">
          <a:off x="6333118" y="1695950"/>
          <a:ext cx="217680" cy="637823"/>
        </a:xfrm>
        <a:prstGeom prst="rightArrow">
          <a:avLst>
            <a:gd name="adj1" fmla="val 60000"/>
            <a:gd name="adj2" fmla="val 50000"/>
          </a:avLst>
        </a:prstGeom>
        <a:solidFill>
          <a:schemeClr val="accent6">
            <a:shade val="9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978201">
        <a:off x="6333118" y="1695950"/>
        <a:ext cx="217680" cy="637823"/>
      </dsp:txXfrm>
    </dsp:sp>
    <dsp:sp modelId="{AB407C2C-7FAF-4896-B35E-2AC26818EB6D}">
      <dsp:nvSpPr>
        <dsp:cNvPr id="0" name=""/>
        <dsp:cNvSpPr/>
      </dsp:nvSpPr>
      <dsp:spPr>
        <a:xfrm>
          <a:off x="6080303" y="1731794"/>
          <a:ext cx="3856553" cy="2598557"/>
        </a:xfrm>
        <a:prstGeom prst="ellipse">
          <a:avLst/>
        </a:prstGeom>
        <a:solidFill>
          <a:schemeClr val="accent6">
            <a:shade val="50000"/>
            <a:hueOff val="-230847"/>
            <a:satOff val="15390"/>
            <a:lumOff val="2009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ctr" defTabSz="1066800" rtl="0">
            <a:lnSpc>
              <a:spcPct val="90000"/>
            </a:lnSpc>
            <a:spcBef>
              <a:spcPct val="0"/>
            </a:spcBef>
            <a:spcAft>
              <a:spcPct val="35000"/>
            </a:spcAft>
          </a:pPr>
          <a:r>
            <a:rPr lang="es-ES" sz="2400" b="1" kern="1200" dirty="0" smtClean="0"/>
            <a:t>CALIDAD</a:t>
          </a:r>
        </a:p>
        <a:p>
          <a:pPr lvl="0" algn="ctr" defTabSz="1066800" rtl="0">
            <a:lnSpc>
              <a:spcPct val="90000"/>
            </a:lnSpc>
            <a:spcBef>
              <a:spcPct val="0"/>
            </a:spcBef>
            <a:spcAft>
              <a:spcPct val="35000"/>
            </a:spcAft>
          </a:pPr>
          <a:r>
            <a:rPr lang="es-MX" sz="1800" kern="1200" dirty="0" smtClean="0"/>
            <a:t>Características o especificaciones que debe reunir un producto, servicio o función institucional</a:t>
          </a:r>
          <a:endParaRPr lang="es-ES" sz="1800" kern="1200" dirty="0" smtClean="0"/>
        </a:p>
      </dsp:txBody>
      <dsp:txXfrm>
        <a:off x="6080303" y="1731794"/>
        <a:ext cx="3856553" cy="2598557"/>
      </dsp:txXfrm>
    </dsp:sp>
    <dsp:sp modelId="{CAFE4C56-F7C4-430C-96AF-224127DFC02E}">
      <dsp:nvSpPr>
        <dsp:cNvPr id="0" name=""/>
        <dsp:cNvSpPr/>
      </dsp:nvSpPr>
      <dsp:spPr>
        <a:xfrm rot="8783534">
          <a:off x="6215347" y="3793253"/>
          <a:ext cx="333075" cy="637823"/>
        </a:xfrm>
        <a:prstGeom prst="rightArrow">
          <a:avLst>
            <a:gd name="adj1" fmla="val 60000"/>
            <a:gd name="adj2" fmla="val 50000"/>
          </a:avLst>
        </a:prstGeom>
        <a:solidFill>
          <a:schemeClr val="accent6">
            <a:shade val="90000"/>
            <a:hueOff val="-241362"/>
            <a:satOff val="3282"/>
            <a:lumOff val="1386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8783534">
        <a:off x="6215347" y="3793253"/>
        <a:ext cx="333075" cy="637823"/>
      </dsp:txXfrm>
    </dsp:sp>
    <dsp:sp modelId="{106CC0B9-4D00-4634-BD9B-B4E9A57E2C49}">
      <dsp:nvSpPr>
        <dsp:cNvPr id="0" name=""/>
        <dsp:cNvSpPr/>
      </dsp:nvSpPr>
      <dsp:spPr>
        <a:xfrm>
          <a:off x="3159779" y="4092536"/>
          <a:ext cx="3659669" cy="1889846"/>
        </a:xfrm>
        <a:prstGeom prst="ellipse">
          <a:avLst/>
        </a:prstGeom>
        <a:solidFill>
          <a:schemeClr val="accent6">
            <a:shade val="50000"/>
            <a:hueOff val="-461694"/>
            <a:satOff val="30780"/>
            <a:lumOff val="40185"/>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ctr" defTabSz="1066800" rtl="0">
            <a:lnSpc>
              <a:spcPct val="90000"/>
            </a:lnSpc>
            <a:spcBef>
              <a:spcPct val="0"/>
            </a:spcBef>
            <a:spcAft>
              <a:spcPct val="35000"/>
            </a:spcAft>
          </a:pPr>
          <a:r>
            <a:rPr lang="es-ES" sz="2400" b="1" kern="1200" dirty="0" smtClean="0"/>
            <a:t>TIEMPO</a:t>
          </a:r>
        </a:p>
        <a:p>
          <a:pPr lvl="0" algn="ctr" defTabSz="1066800" rtl="0">
            <a:lnSpc>
              <a:spcPct val="90000"/>
            </a:lnSpc>
            <a:spcBef>
              <a:spcPct val="0"/>
            </a:spcBef>
            <a:spcAft>
              <a:spcPct val="35000"/>
            </a:spcAft>
          </a:pPr>
          <a:r>
            <a:rPr lang="es-ES" sz="1800" kern="1200" dirty="0" smtClean="0"/>
            <a:t>Se utiliza para controlar fechas programadas y plazos límite</a:t>
          </a:r>
          <a:endParaRPr lang="es-ES" sz="1800" kern="1200" dirty="0"/>
        </a:p>
      </dsp:txBody>
      <dsp:txXfrm>
        <a:off x="3159779" y="4092536"/>
        <a:ext cx="3659669" cy="1889846"/>
      </dsp:txXfrm>
    </dsp:sp>
    <dsp:sp modelId="{E790B7A3-B9BC-45C0-B2C3-E571A281E2B4}">
      <dsp:nvSpPr>
        <dsp:cNvPr id="0" name=""/>
        <dsp:cNvSpPr/>
      </dsp:nvSpPr>
      <dsp:spPr>
        <a:xfrm rot="12816466">
          <a:off x="3383974" y="3778593"/>
          <a:ext cx="382620" cy="637823"/>
        </a:xfrm>
        <a:prstGeom prst="rightArrow">
          <a:avLst>
            <a:gd name="adj1" fmla="val 60000"/>
            <a:gd name="adj2" fmla="val 50000"/>
          </a:avLst>
        </a:prstGeom>
        <a:solidFill>
          <a:schemeClr val="accent6">
            <a:shade val="90000"/>
            <a:hueOff val="-482725"/>
            <a:satOff val="6563"/>
            <a:lumOff val="27732"/>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2816466">
        <a:off x="3383974" y="3778593"/>
        <a:ext cx="382620" cy="637823"/>
      </dsp:txXfrm>
    </dsp:sp>
    <dsp:sp modelId="{BC032DAE-E928-4DC1-B70E-8E3FD05886D1}">
      <dsp:nvSpPr>
        <dsp:cNvPr id="0" name=""/>
        <dsp:cNvSpPr/>
      </dsp:nvSpPr>
      <dsp:spPr>
        <a:xfrm>
          <a:off x="0" y="1889284"/>
          <a:ext cx="3941293" cy="2283577"/>
        </a:xfrm>
        <a:prstGeom prst="ellipse">
          <a:avLst/>
        </a:prstGeom>
        <a:solidFill>
          <a:schemeClr val="accent6">
            <a:shade val="50000"/>
            <a:hueOff val="-230847"/>
            <a:satOff val="15390"/>
            <a:lumOff val="20092"/>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t" anchorCtr="0">
          <a:noAutofit/>
        </a:bodyPr>
        <a:lstStyle/>
        <a:p>
          <a:pPr lvl="0" algn="ctr" defTabSz="1066800" rtl="0">
            <a:lnSpc>
              <a:spcPct val="90000"/>
            </a:lnSpc>
            <a:spcBef>
              <a:spcPct val="0"/>
            </a:spcBef>
            <a:spcAft>
              <a:spcPct val="35000"/>
            </a:spcAft>
          </a:pPr>
          <a:r>
            <a:rPr lang="es-ES" sz="2400" b="1" kern="1200" dirty="0" smtClean="0"/>
            <a:t>COSTO</a:t>
          </a:r>
        </a:p>
        <a:p>
          <a:pPr lvl="0" algn="ctr" defTabSz="1066800" rtl="0">
            <a:lnSpc>
              <a:spcPct val="90000"/>
            </a:lnSpc>
            <a:spcBef>
              <a:spcPct val="0"/>
            </a:spcBef>
            <a:spcAft>
              <a:spcPct val="35000"/>
            </a:spcAft>
          </a:pPr>
          <a:r>
            <a:rPr lang="es-MX" sz="1800" kern="1200" dirty="0" smtClean="0"/>
            <a:t>es utilizado cuando puede haber amplias variaciones en los recursos económicos aplicados al logro del resultado</a:t>
          </a:r>
          <a:endParaRPr lang="es-ES" sz="1800" kern="1200" dirty="0"/>
        </a:p>
      </dsp:txBody>
      <dsp:txXfrm>
        <a:off x="0" y="1889284"/>
        <a:ext cx="3941293" cy="2283577"/>
      </dsp:txXfrm>
    </dsp:sp>
    <dsp:sp modelId="{B4E12C2E-0042-4264-ABA6-EAE158372D8B}">
      <dsp:nvSpPr>
        <dsp:cNvPr id="0" name=""/>
        <dsp:cNvSpPr/>
      </dsp:nvSpPr>
      <dsp:spPr>
        <a:xfrm rot="19543943">
          <a:off x="3305063" y="1726170"/>
          <a:ext cx="225496" cy="637823"/>
        </a:xfrm>
        <a:prstGeom prst="rightArrow">
          <a:avLst>
            <a:gd name="adj1" fmla="val 60000"/>
            <a:gd name="adj2" fmla="val 50000"/>
          </a:avLst>
        </a:prstGeom>
        <a:solidFill>
          <a:schemeClr val="accent6">
            <a:shade val="90000"/>
            <a:hueOff val="-241362"/>
            <a:satOff val="3282"/>
            <a:lumOff val="13866"/>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S" sz="2700" kern="1200"/>
        </a:p>
      </dsp:txBody>
      <dsp:txXfrm rot="19543943">
        <a:off x="3305063" y="1726170"/>
        <a:ext cx="225496" cy="6378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3113E-DF10-4775-84BD-AD3680C5DA64}" type="datetimeFigureOut">
              <a:rPr lang="es-MX" smtClean="0"/>
              <a:pPr/>
              <a:t>20/01/2015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C63818-9B3F-4D61-B891-B45DD76A5F41}" type="slidenum">
              <a:rPr lang="es-MX" smtClean="0"/>
              <a:pPr/>
              <a:t>‹Nº›</a:t>
            </a:fld>
            <a:endParaRPr lang="es-MX"/>
          </a:p>
        </p:txBody>
      </p:sp>
    </p:spTree>
    <p:extLst>
      <p:ext uri="{BB962C8B-B14F-4D97-AF65-F5344CB8AC3E}">
        <p14:creationId xmlns="" xmlns:p14="http://schemas.microsoft.com/office/powerpoint/2010/main" val="237138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4</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26</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27</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6</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7</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8</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9</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10</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13</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24</a:t>
            </a:fld>
            <a:endParaRPr lang="es-MX"/>
          </a:p>
        </p:txBody>
      </p:sp>
    </p:spTree>
    <p:extLst>
      <p:ext uri="{BB962C8B-B14F-4D97-AF65-F5344CB8AC3E}">
        <p14:creationId xmlns="" xmlns:p14="http://schemas.microsoft.com/office/powerpoint/2010/main" val="382923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2C63818-9B3F-4D61-B891-B45DD76A5F41}" type="slidenum">
              <a:rPr lang="es-MX" smtClean="0"/>
              <a:pPr/>
              <a:t>25</a:t>
            </a:fld>
            <a:endParaRPr lang="es-MX"/>
          </a:p>
        </p:txBody>
      </p:sp>
    </p:spTree>
    <p:extLst>
      <p:ext uri="{BB962C8B-B14F-4D97-AF65-F5344CB8AC3E}">
        <p14:creationId xmlns="" xmlns:p14="http://schemas.microsoft.com/office/powerpoint/2010/main" val="382923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6047" y="2348893"/>
            <a:ext cx="8568531" cy="1620771"/>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512094" y="4284716"/>
            <a:ext cx="7056438" cy="1932323"/>
          </a:xfrm>
        </p:spPr>
        <p:txBody>
          <a:bodyPr/>
          <a:lstStyle>
            <a:lvl1pPr marL="0" indent="0" algn="ctr">
              <a:buNone/>
              <a:defRPr>
                <a:solidFill>
                  <a:schemeClr val="tx1">
                    <a:tint val="75000"/>
                  </a:schemeClr>
                </a:solidFill>
              </a:defRPr>
            </a:lvl1pPr>
            <a:lvl2pPr marL="504017" indent="0" algn="ctr">
              <a:buNone/>
              <a:defRPr>
                <a:solidFill>
                  <a:schemeClr val="tx1">
                    <a:tint val="75000"/>
                  </a:schemeClr>
                </a:solidFill>
              </a:defRPr>
            </a:lvl2pPr>
            <a:lvl3pPr marL="1008035" indent="0" algn="ctr">
              <a:buNone/>
              <a:defRPr>
                <a:solidFill>
                  <a:schemeClr val="tx1">
                    <a:tint val="75000"/>
                  </a:schemeClr>
                </a:solidFill>
              </a:defRPr>
            </a:lvl3pPr>
            <a:lvl4pPr marL="1512052" indent="0" algn="ctr">
              <a:buNone/>
              <a:defRPr>
                <a:solidFill>
                  <a:schemeClr val="tx1">
                    <a:tint val="75000"/>
                  </a:schemeClr>
                </a:solidFill>
              </a:defRPr>
            </a:lvl4pPr>
            <a:lvl5pPr marL="2016069" indent="0" algn="ctr">
              <a:buNone/>
              <a:defRPr>
                <a:solidFill>
                  <a:schemeClr val="tx1">
                    <a:tint val="75000"/>
                  </a:schemeClr>
                </a:solidFill>
              </a:defRPr>
            </a:lvl5pPr>
            <a:lvl6pPr marL="2520086" indent="0" algn="ctr">
              <a:buNone/>
              <a:defRPr>
                <a:solidFill>
                  <a:schemeClr val="tx1">
                    <a:tint val="75000"/>
                  </a:schemeClr>
                </a:solidFill>
              </a:defRPr>
            </a:lvl6pPr>
            <a:lvl7pPr marL="3024104" indent="0" algn="ctr">
              <a:buNone/>
              <a:defRPr>
                <a:solidFill>
                  <a:schemeClr val="tx1">
                    <a:tint val="75000"/>
                  </a:schemeClr>
                </a:solidFill>
              </a:defRPr>
            </a:lvl7pPr>
            <a:lvl8pPr marL="3528121" indent="0" algn="ctr">
              <a:buNone/>
              <a:defRPr>
                <a:solidFill>
                  <a:schemeClr val="tx1">
                    <a:tint val="75000"/>
                  </a:schemeClr>
                </a:solidFill>
              </a:defRPr>
            </a:lvl8pPr>
            <a:lvl9pPr marL="4032138"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057499" y="334306"/>
            <a:ext cx="2500906" cy="7113188"/>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554785" y="334306"/>
            <a:ext cx="7334704" cy="71131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300" y="4858812"/>
            <a:ext cx="8568531" cy="1501751"/>
          </a:xfrm>
        </p:spPr>
        <p:txBody>
          <a:bodyPr anchor="t"/>
          <a:lstStyle>
            <a:lvl1pPr algn="l">
              <a:defRPr sz="44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96300" y="3204786"/>
            <a:ext cx="8568531" cy="1654026"/>
          </a:xfrm>
        </p:spPr>
        <p:txBody>
          <a:bodyPr anchor="b"/>
          <a:lstStyle>
            <a:lvl1pPr marL="0" indent="0">
              <a:buNone/>
              <a:defRPr sz="2200">
                <a:solidFill>
                  <a:schemeClr val="tx1">
                    <a:tint val="75000"/>
                  </a:schemeClr>
                </a:solidFill>
              </a:defRPr>
            </a:lvl1pPr>
            <a:lvl2pPr marL="504017" indent="0">
              <a:buNone/>
              <a:defRPr sz="2000">
                <a:solidFill>
                  <a:schemeClr val="tx1">
                    <a:tint val="75000"/>
                  </a:schemeClr>
                </a:solidFill>
              </a:defRPr>
            </a:lvl2pPr>
            <a:lvl3pPr marL="1008035" indent="0">
              <a:buNone/>
              <a:defRPr sz="1800">
                <a:solidFill>
                  <a:schemeClr val="tx1">
                    <a:tint val="75000"/>
                  </a:schemeClr>
                </a:solidFill>
              </a:defRPr>
            </a:lvl3pPr>
            <a:lvl4pPr marL="1512052" indent="0">
              <a:buNone/>
              <a:defRPr sz="1500">
                <a:solidFill>
                  <a:schemeClr val="tx1">
                    <a:tint val="75000"/>
                  </a:schemeClr>
                </a:solidFill>
              </a:defRPr>
            </a:lvl4pPr>
            <a:lvl5pPr marL="2016069" indent="0">
              <a:buNone/>
              <a:defRPr sz="1500">
                <a:solidFill>
                  <a:schemeClr val="tx1">
                    <a:tint val="75000"/>
                  </a:schemeClr>
                </a:solidFill>
              </a:defRPr>
            </a:lvl5pPr>
            <a:lvl6pPr marL="2520086" indent="0">
              <a:buNone/>
              <a:defRPr sz="1500">
                <a:solidFill>
                  <a:schemeClr val="tx1">
                    <a:tint val="75000"/>
                  </a:schemeClr>
                </a:solidFill>
              </a:defRPr>
            </a:lvl6pPr>
            <a:lvl7pPr marL="3024104" indent="0">
              <a:buNone/>
              <a:defRPr sz="1500">
                <a:solidFill>
                  <a:schemeClr val="tx1">
                    <a:tint val="75000"/>
                  </a:schemeClr>
                </a:solidFill>
              </a:defRPr>
            </a:lvl7pPr>
            <a:lvl8pPr marL="3528121" indent="0">
              <a:buNone/>
              <a:defRPr sz="1500">
                <a:solidFill>
                  <a:schemeClr val="tx1">
                    <a:tint val="75000"/>
                  </a:schemeClr>
                </a:solidFill>
              </a:defRPr>
            </a:lvl8pPr>
            <a:lvl9pPr marL="4032138" indent="0">
              <a:buNone/>
              <a:defRPr sz="1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5" name="4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554785" y="1944575"/>
            <a:ext cx="4917805" cy="5502919"/>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640601" y="1944575"/>
            <a:ext cx="4917805" cy="5502919"/>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031" y="302801"/>
            <a:ext cx="9072563" cy="1260211"/>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04031" y="1692533"/>
            <a:ext cx="4454027" cy="705367"/>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504031" y="2397901"/>
            <a:ext cx="4454027" cy="435647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120818" y="1692533"/>
            <a:ext cx="4455776" cy="705367"/>
          </a:xfrm>
        </p:spPr>
        <p:txBody>
          <a:bodyPr anchor="b"/>
          <a:lstStyle>
            <a:lvl1pPr marL="0" indent="0">
              <a:buNone/>
              <a:defRPr sz="2600" b="1"/>
            </a:lvl1pPr>
            <a:lvl2pPr marL="504017" indent="0">
              <a:buNone/>
              <a:defRPr sz="2200" b="1"/>
            </a:lvl2pPr>
            <a:lvl3pPr marL="1008035" indent="0">
              <a:buNone/>
              <a:defRPr sz="2000" b="1"/>
            </a:lvl3pPr>
            <a:lvl4pPr marL="1512052" indent="0">
              <a:buNone/>
              <a:defRPr sz="1800" b="1"/>
            </a:lvl4pPr>
            <a:lvl5pPr marL="2016069" indent="0">
              <a:buNone/>
              <a:defRPr sz="1800" b="1"/>
            </a:lvl5pPr>
            <a:lvl6pPr marL="2520086" indent="0">
              <a:buNone/>
              <a:defRPr sz="1800" b="1"/>
            </a:lvl6pPr>
            <a:lvl7pPr marL="3024104" indent="0">
              <a:buNone/>
              <a:defRPr sz="1800" b="1"/>
            </a:lvl7pPr>
            <a:lvl8pPr marL="3528121" indent="0">
              <a:buNone/>
              <a:defRPr sz="1800" b="1"/>
            </a:lvl8pPr>
            <a:lvl9pPr marL="4032138" indent="0">
              <a:buNone/>
              <a:defRPr sz="18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120818" y="2397901"/>
            <a:ext cx="4455776" cy="4356478"/>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8" name="7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9" name="8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4" name="3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5" name="4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3" name="2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4" name="3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032" y="301050"/>
            <a:ext cx="3316456" cy="1281214"/>
          </a:xfrm>
        </p:spPr>
        <p:txBody>
          <a:bodyPr anchor="b"/>
          <a:lstStyle>
            <a:lvl1pPr algn="l">
              <a:defRPr sz="22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941245" y="301051"/>
            <a:ext cx="5635349" cy="6453328"/>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504032" y="1582265"/>
            <a:ext cx="3316456" cy="5172114"/>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5873" y="5292884"/>
            <a:ext cx="6048375" cy="624855"/>
          </a:xfrm>
        </p:spPr>
        <p:txBody>
          <a:bodyPr anchor="b"/>
          <a:lstStyle>
            <a:lvl1pPr algn="l">
              <a:defRPr sz="22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975873" y="675613"/>
            <a:ext cx="6048375" cy="4536758"/>
          </a:xfrm>
        </p:spPr>
        <p:txBody>
          <a:bodyPr/>
          <a:lstStyle>
            <a:lvl1pPr marL="0" indent="0">
              <a:buNone/>
              <a:defRPr sz="3500"/>
            </a:lvl1pPr>
            <a:lvl2pPr marL="504017" indent="0">
              <a:buNone/>
              <a:defRPr sz="3100"/>
            </a:lvl2pPr>
            <a:lvl3pPr marL="1008035" indent="0">
              <a:buNone/>
              <a:defRPr sz="2600"/>
            </a:lvl3pPr>
            <a:lvl4pPr marL="1512052" indent="0">
              <a:buNone/>
              <a:defRPr sz="2200"/>
            </a:lvl4pPr>
            <a:lvl5pPr marL="2016069" indent="0">
              <a:buNone/>
              <a:defRPr sz="2200"/>
            </a:lvl5pPr>
            <a:lvl6pPr marL="2520086" indent="0">
              <a:buNone/>
              <a:defRPr sz="2200"/>
            </a:lvl6pPr>
            <a:lvl7pPr marL="3024104" indent="0">
              <a:buNone/>
              <a:defRPr sz="2200"/>
            </a:lvl7pPr>
            <a:lvl8pPr marL="3528121" indent="0">
              <a:buNone/>
              <a:defRPr sz="2200"/>
            </a:lvl8pPr>
            <a:lvl9pPr marL="4032138" indent="0">
              <a:buNone/>
              <a:defRPr sz="2200"/>
            </a:lvl9pPr>
          </a:lstStyle>
          <a:p>
            <a:endParaRPr lang="es-MX"/>
          </a:p>
        </p:txBody>
      </p:sp>
      <p:sp>
        <p:nvSpPr>
          <p:cNvPr id="4" name="3 Marcador de texto"/>
          <p:cNvSpPr>
            <a:spLocks noGrp="1"/>
          </p:cNvSpPr>
          <p:nvPr>
            <p:ph type="body" sz="half" idx="2"/>
          </p:nvPr>
        </p:nvSpPr>
        <p:spPr>
          <a:xfrm>
            <a:off x="1975873" y="5917739"/>
            <a:ext cx="6048375" cy="887398"/>
          </a:xfrm>
        </p:spPr>
        <p:txBody>
          <a:bodyPr/>
          <a:lstStyle>
            <a:lvl1pPr marL="0" indent="0">
              <a:buNone/>
              <a:defRPr sz="1500"/>
            </a:lvl1pPr>
            <a:lvl2pPr marL="504017" indent="0">
              <a:buNone/>
              <a:defRPr sz="1300"/>
            </a:lvl2pPr>
            <a:lvl3pPr marL="1008035" indent="0">
              <a:buNone/>
              <a:defRPr sz="1100"/>
            </a:lvl3pPr>
            <a:lvl4pPr marL="1512052" indent="0">
              <a:buNone/>
              <a:defRPr sz="1000"/>
            </a:lvl4pPr>
            <a:lvl5pPr marL="2016069" indent="0">
              <a:buNone/>
              <a:defRPr sz="1000"/>
            </a:lvl5pPr>
            <a:lvl6pPr marL="2520086" indent="0">
              <a:buNone/>
              <a:defRPr sz="1000"/>
            </a:lvl6pPr>
            <a:lvl7pPr marL="3024104" indent="0">
              <a:buNone/>
              <a:defRPr sz="1000"/>
            </a:lvl7pPr>
            <a:lvl8pPr marL="3528121" indent="0">
              <a:buNone/>
              <a:defRPr sz="1000"/>
            </a:lvl8pPr>
            <a:lvl9pPr marL="4032138" indent="0">
              <a:buNone/>
              <a:defRPr sz="10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504031" y="7008171"/>
            <a:ext cx="2352146" cy="402567"/>
          </a:xfrm>
          <a:prstGeom prst="rect">
            <a:avLst/>
          </a:prstGeom>
        </p:spPr>
        <p:txBody>
          <a:bodyPr/>
          <a:lstStyle/>
          <a:p>
            <a:fld id="{AD007FAA-EE0C-4628-9548-EFADB9C1A2AD}" type="datetimeFigureOut">
              <a:rPr lang="es-MX" smtClean="0"/>
              <a:pPr/>
              <a:t>20/01/2015</a:t>
            </a:fld>
            <a:endParaRPr lang="es-MX"/>
          </a:p>
        </p:txBody>
      </p:sp>
      <p:sp>
        <p:nvSpPr>
          <p:cNvPr id="6" name="5 Marcador de pie de página"/>
          <p:cNvSpPr>
            <a:spLocks noGrp="1"/>
          </p:cNvSpPr>
          <p:nvPr>
            <p:ph type="ftr" sz="quarter" idx="11"/>
          </p:nvPr>
        </p:nvSpPr>
        <p:spPr>
          <a:xfrm>
            <a:off x="3444214" y="7008171"/>
            <a:ext cx="3192198" cy="402567"/>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3B8BDDBD-12B5-4D11-A894-8FED9528EA5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descr="interior PPT.jpg"/>
          <p:cNvPicPr>
            <a:picLocks noChangeAspect="1"/>
          </p:cNvPicPr>
          <p:nvPr userDrawn="1"/>
        </p:nvPicPr>
        <p:blipFill>
          <a:blip r:embed="rId13" cstate="print"/>
          <a:stretch>
            <a:fillRect/>
          </a:stretch>
        </p:blipFill>
        <p:spPr>
          <a:xfrm>
            <a:off x="0" y="1921"/>
            <a:ext cx="10080625" cy="7557421"/>
          </a:xfrm>
          <a:prstGeom prst="rect">
            <a:avLst/>
          </a:prstGeom>
        </p:spPr>
      </p:pic>
      <p:sp>
        <p:nvSpPr>
          <p:cNvPr id="2" name="1 Marcador de título"/>
          <p:cNvSpPr>
            <a:spLocks noGrp="1"/>
          </p:cNvSpPr>
          <p:nvPr>
            <p:ph type="title"/>
          </p:nvPr>
        </p:nvSpPr>
        <p:spPr>
          <a:xfrm>
            <a:off x="504031" y="302801"/>
            <a:ext cx="9072563" cy="1260211"/>
          </a:xfrm>
          <a:prstGeom prst="rect">
            <a:avLst/>
          </a:prstGeom>
        </p:spPr>
        <p:txBody>
          <a:bodyPr vert="horz" lIns="100803" tIns="50402" rIns="100803" bIns="50402" rtlCol="0" anchor="ctr">
            <a:normAutofit/>
          </a:bodyPr>
          <a:lstStyle/>
          <a:p>
            <a:r>
              <a:rPr lang="es-ES" dirty="0" smtClean="0"/>
              <a:t>Título</a:t>
            </a:r>
            <a:endParaRPr lang="es-MX" dirty="0"/>
          </a:p>
        </p:txBody>
      </p:sp>
      <p:sp>
        <p:nvSpPr>
          <p:cNvPr id="3" name="2 Marcador de texto"/>
          <p:cNvSpPr>
            <a:spLocks noGrp="1"/>
          </p:cNvSpPr>
          <p:nvPr>
            <p:ph type="body" idx="1"/>
          </p:nvPr>
        </p:nvSpPr>
        <p:spPr>
          <a:xfrm>
            <a:off x="504031" y="1764295"/>
            <a:ext cx="9072563" cy="4445228"/>
          </a:xfrm>
          <a:prstGeom prst="rect">
            <a:avLst/>
          </a:prstGeom>
        </p:spPr>
        <p:txBody>
          <a:bodyPr vert="horz" lIns="100803" tIns="50402" rIns="100803" bIns="50402" rtlCol="0">
            <a:normAutofit/>
          </a:bodyPr>
          <a:lstStyle/>
          <a:p>
            <a:pPr lvl="0"/>
            <a:r>
              <a:rPr lang="es-ES" dirty="0" smtClean="0"/>
              <a:t>Contenido</a:t>
            </a:r>
            <a:endParaRPr lang="es-MX" dirty="0"/>
          </a:p>
        </p:txBody>
      </p:sp>
      <p:sp>
        <p:nvSpPr>
          <p:cNvPr id="6" name="5 Marcador de número de diapositiva"/>
          <p:cNvSpPr>
            <a:spLocks noGrp="1"/>
          </p:cNvSpPr>
          <p:nvPr>
            <p:ph type="sldNum" sz="quarter" idx="4"/>
          </p:nvPr>
        </p:nvSpPr>
        <p:spPr>
          <a:xfrm>
            <a:off x="7224448" y="7008171"/>
            <a:ext cx="2352146" cy="402567"/>
          </a:xfrm>
          <a:prstGeom prst="rect">
            <a:avLst/>
          </a:prstGeom>
        </p:spPr>
        <p:txBody>
          <a:bodyPr vert="horz" lIns="100803" tIns="50402" rIns="100803" bIns="50402" rtlCol="0" anchor="ctr"/>
          <a:lstStyle>
            <a:lvl1pPr algn="r">
              <a:defRPr sz="1300">
                <a:solidFill>
                  <a:schemeClr val="tx1">
                    <a:tint val="75000"/>
                  </a:schemeClr>
                </a:solidFill>
              </a:defRPr>
            </a:lvl1pPr>
          </a:lstStyle>
          <a:p>
            <a:fld id="{3B8BDDBD-12B5-4D11-A894-8FED9528EA51}"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8035" rtl="0" eaLnBrk="1" latinLnBrk="0" hangingPunct="1">
        <a:spcBef>
          <a:spcPct val="0"/>
        </a:spcBef>
        <a:buNone/>
        <a:defRPr sz="4900" kern="1200">
          <a:solidFill>
            <a:schemeClr val="tx1"/>
          </a:solidFill>
          <a:latin typeface="Trajan Pro" pitchFamily="18" charset="0"/>
          <a:ea typeface="+mj-ea"/>
          <a:cs typeface="+mj-cs"/>
        </a:defRPr>
      </a:lvl1pPr>
    </p:titleStyle>
    <p:bodyStyle>
      <a:lvl1pPr marL="378013" indent="-378013" algn="l" defTabSz="1008035" rtl="0" eaLnBrk="1" latinLnBrk="0" hangingPunct="1">
        <a:spcBef>
          <a:spcPct val="20000"/>
        </a:spcBef>
        <a:buFont typeface="Arial" pitchFamily="34" charset="0"/>
        <a:buChar char="•"/>
        <a:defRPr sz="3500" kern="1200">
          <a:solidFill>
            <a:schemeClr val="tx1"/>
          </a:solidFill>
          <a:latin typeface="Adobe Caslon Pro" pitchFamily="18" charset="0"/>
          <a:ea typeface="+mn-ea"/>
          <a:cs typeface="+mn-cs"/>
        </a:defRPr>
      </a:lvl1pPr>
      <a:lvl2pPr marL="819028" indent="-315011" algn="l" defTabSz="100803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60043" indent="-252009" algn="l" defTabSz="1008035"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406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8078"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2095"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6112"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80130"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4147" indent="-252009" algn="l" defTabSz="100803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s-MX"/>
      </a:defPPr>
      <a:lvl1pPr marL="0" algn="l" defTabSz="1008035" rtl="0" eaLnBrk="1" latinLnBrk="0" hangingPunct="1">
        <a:defRPr sz="2000" kern="1200">
          <a:solidFill>
            <a:schemeClr val="tx1"/>
          </a:solidFill>
          <a:latin typeface="+mn-lt"/>
          <a:ea typeface="+mn-ea"/>
          <a:cs typeface="+mn-cs"/>
        </a:defRPr>
      </a:lvl1pPr>
      <a:lvl2pPr marL="504017" algn="l" defTabSz="1008035" rtl="0" eaLnBrk="1" latinLnBrk="0" hangingPunct="1">
        <a:defRPr sz="2000" kern="1200">
          <a:solidFill>
            <a:schemeClr val="tx1"/>
          </a:solidFill>
          <a:latin typeface="+mn-lt"/>
          <a:ea typeface="+mn-ea"/>
          <a:cs typeface="+mn-cs"/>
        </a:defRPr>
      </a:lvl2pPr>
      <a:lvl3pPr marL="1008035" algn="l" defTabSz="1008035" rtl="0" eaLnBrk="1" latinLnBrk="0" hangingPunct="1">
        <a:defRPr sz="2000" kern="1200">
          <a:solidFill>
            <a:schemeClr val="tx1"/>
          </a:solidFill>
          <a:latin typeface="+mn-lt"/>
          <a:ea typeface="+mn-ea"/>
          <a:cs typeface="+mn-cs"/>
        </a:defRPr>
      </a:lvl3pPr>
      <a:lvl4pPr marL="1512052" algn="l" defTabSz="1008035" rtl="0" eaLnBrk="1" latinLnBrk="0" hangingPunct="1">
        <a:defRPr sz="2000" kern="1200">
          <a:solidFill>
            <a:schemeClr val="tx1"/>
          </a:solidFill>
          <a:latin typeface="+mn-lt"/>
          <a:ea typeface="+mn-ea"/>
          <a:cs typeface="+mn-cs"/>
        </a:defRPr>
      </a:lvl4pPr>
      <a:lvl5pPr marL="2016069" algn="l" defTabSz="1008035" rtl="0" eaLnBrk="1" latinLnBrk="0" hangingPunct="1">
        <a:defRPr sz="2000" kern="1200">
          <a:solidFill>
            <a:schemeClr val="tx1"/>
          </a:solidFill>
          <a:latin typeface="+mn-lt"/>
          <a:ea typeface="+mn-ea"/>
          <a:cs typeface="+mn-cs"/>
        </a:defRPr>
      </a:lvl5pPr>
      <a:lvl6pPr marL="2520086" algn="l" defTabSz="1008035" rtl="0" eaLnBrk="1" latinLnBrk="0" hangingPunct="1">
        <a:defRPr sz="2000" kern="1200">
          <a:solidFill>
            <a:schemeClr val="tx1"/>
          </a:solidFill>
          <a:latin typeface="+mn-lt"/>
          <a:ea typeface="+mn-ea"/>
          <a:cs typeface="+mn-cs"/>
        </a:defRPr>
      </a:lvl6pPr>
      <a:lvl7pPr marL="3024104" algn="l" defTabSz="1008035" rtl="0" eaLnBrk="1" latinLnBrk="0" hangingPunct="1">
        <a:defRPr sz="2000" kern="1200">
          <a:solidFill>
            <a:schemeClr val="tx1"/>
          </a:solidFill>
          <a:latin typeface="+mn-lt"/>
          <a:ea typeface="+mn-ea"/>
          <a:cs typeface="+mn-cs"/>
        </a:defRPr>
      </a:lvl7pPr>
      <a:lvl8pPr marL="3528121" algn="l" defTabSz="1008035" rtl="0" eaLnBrk="1" latinLnBrk="0" hangingPunct="1">
        <a:defRPr sz="2000" kern="1200">
          <a:solidFill>
            <a:schemeClr val="tx1"/>
          </a:solidFill>
          <a:latin typeface="+mn-lt"/>
          <a:ea typeface="+mn-ea"/>
          <a:cs typeface="+mn-cs"/>
        </a:defRPr>
      </a:lvl8pPr>
      <a:lvl9pPr marL="4032138" algn="l" defTabSz="100803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ct.gob.mx/fileadmin/DireccionesGrales/DGRH/metas/Concentrado_de_Metas_para_evaluar_al_personal_de_mando_en_la_APF.xlsx" TargetMode="External"/><Relationship Id="rId2" Type="http://schemas.openxmlformats.org/officeDocument/2006/relationships/hyperlink" Target="http://www.sct.gob.mx/informacion-general/recursos-humanos/personal-de-mando-en-la-administracion-public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MX"/>
          </a:p>
        </p:txBody>
      </p:sp>
      <p:sp>
        <p:nvSpPr>
          <p:cNvPr id="3" name="2 Subtítulo"/>
          <p:cNvSpPr>
            <a:spLocks noGrp="1"/>
          </p:cNvSpPr>
          <p:nvPr>
            <p:ph type="subTitle" idx="1"/>
          </p:nvPr>
        </p:nvSpPr>
        <p:spPr/>
        <p:txBody>
          <a:bodyPr/>
          <a:lstStyle/>
          <a:p>
            <a:endParaRPr lang="es-MX"/>
          </a:p>
        </p:txBody>
      </p:sp>
      <p:pic>
        <p:nvPicPr>
          <p:cNvPr id="5" name="4 Imagen" descr="portada PPT.jpg"/>
          <p:cNvPicPr>
            <a:picLocks noChangeAspect="1"/>
          </p:cNvPicPr>
          <p:nvPr/>
        </p:nvPicPr>
        <p:blipFill>
          <a:blip r:embed="rId2" cstate="print"/>
          <a:stretch>
            <a:fillRect/>
          </a:stretch>
        </p:blipFill>
        <p:spPr>
          <a:xfrm>
            <a:off x="-54935" y="1921"/>
            <a:ext cx="10080625" cy="7557421"/>
          </a:xfrm>
          <a:prstGeom prst="rect">
            <a:avLst/>
          </a:prstGeom>
        </p:spPr>
      </p:pic>
      <p:sp>
        <p:nvSpPr>
          <p:cNvPr id="6" name="Text Box 4"/>
          <p:cNvSpPr txBox="1">
            <a:spLocks noChangeArrowheads="1"/>
          </p:cNvSpPr>
          <p:nvPr/>
        </p:nvSpPr>
        <p:spPr bwMode="auto">
          <a:xfrm>
            <a:off x="5424601" y="137293"/>
            <a:ext cx="465602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ES_tradnl" sz="1200" b="1" dirty="0">
                <a:solidFill>
                  <a:schemeClr val="accent6">
                    <a:lumMod val="50000"/>
                  </a:schemeClr>
                </a:solidFill>
                <a:effectLst>
                  <a:outerShdw blurRad="38100" dist="38100" dir="2700000" algn="tl">
                    <a:srgbClr val="000000">
                      <a:alpha val="43137"/>
                    </a:srgbClr>
                  </a:outerShdw>
                </a:effectLst>
                <a:latin typeface="Adobe Fan Heiti Std B" pitchFamily="34" charset="-128"/>
                <a:ea typeface="Adobe Fan Heiti Std B" pitchFamily="34" charset="-128"/>
              </a:rPr>
              <a:t>DIRECCIÓN GENERAL DE RECURSOS HUMANOS </a:t>
            </a:r>
          </a:p>
          <a:p>
            <a:r>
              <a:rPr lang="es-ES_tradnl" sz="1200" b="1" dirty="0">
                <a:solidFill>
                  <a:schemeClr val="accent6">
                    <a:lumMod val="50000"/>
                  </a:schemeClr>
                </a:solidFill>
                <a:effectLst>
                  <a:outerShdw blurRad="38100" dist="38100" dir="2700000" algn="tl">
                    <a:srgbClr val="000000">
                      <a:alpha val="43137"/>
                    </a:srgbClr>
                  </a:outerShdw>
                </a:effectLst>
                <a:latin typeface="Adobe Fan Heiti Std B" pitchFamily="34" charset="-128"/>
                <a:ea typeface="Adobe Fan Heiti Std B" pitchFamily="34" charset="-128"/>
              </a:rPr>
              <a:t>DIRECCIÓN DE PLANEACIÓN Y DESARROLLO </a:t>
            </a:r>
          </a:p>
          <a:p>
            <a:pPr algn="ctr"/>
            <a:endParaRPr lang="es-ES_tradnl" sz="1200" b="1" dirty="0">
              <a:effectLst>
                <a:outerShdw blurRad="38100" dist="38100" dir="2700000" algn="tl">
                  <a:srgbClr val="000000">
                    <a:alpha val="43137"/>
                  </a:srgbClr>
                </a:outerShdw>
              </a:effectLst>
              <a:latin typeface="Adobe Fan Heiti Std B" pitchFamily="34" charset="-128"/>
              <a:ea typeface="Adobe Fan Heiti Std B"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287784" y="468263"/>
          <a:ext cx="9577064" cy="5897880"/>
        </p:xfrm>
        <a:graphic>
          <a:graphicData uri="http://schemas.openxmlformats.org/drawingml/2006/table">
            <a:tbl>
              <a:tblPr firstRow="1" bandRow="1">
                <a:tableStyleId>{2A488322-F2BA-4B5B-9748-0D474271808F}</a:tableStyleId>
              </a:tblPr>
              <a:tblGrid>
                <a:gridCol w="9577064"/>
              </a:tblGrid>
              <a:tr h="436757">
                <a:tc>
                  <a:txBody>
                    <a:bodyPr/>
                    <a:lstStyle/>
                    <a:p>
                      <a:pPr marL="0" algn="ctr" defTabSz="1008035" rtl="0" eaLnBrk="1" latinLnBrk="0" hangingPunct="1">
                        <a:lnSpc>
                          <a:spcPct val="115000"/>
                        </a:lnSpc>
                        <a:spcAft>
                          <a:spcPts val="1000"/>
                        </a:spcAft>
                      </a:pPr>
                      <a:r>
                        <a:rPr lang="es-MX" sz="2000" b="1" u="sng" kern="1200" dirty="0" smtClean="0">
                          <a:solidFill>
                            <a:schemeClr val="tx1"/>
                          </a:solidFill>
                          <a:effectLst/>
                          <a:latin typeface="+mn-lt"/>
                          <a:ea typeface="+mn-ea"/>
                          <a:cs typeface="+mn-cs"/>
                        </a:rPr>
                        <a:t>Seguimiento al desempeño</a:t>
                      </a:r>
                    </a:p>
                  </a:txBody>
                  <a:tcPr/>
                </a:tc>
              </a:tr>
              <a:tr h="3800170">
                <a:tc>
                  <a:txBody>
                    <a:bodyPr/>
                    <a:lstStyle/>
                    <a:p>
                      <a:pPr algn="just">
                        <a:buFont typeface="Wingdings" pitchFamily="2" charset="2"/>
                        <a:buNone/>
                      </a:pPr>
                      <a:endParaRPr lang="es-MX" sz="1800" kern="1200" dirty="0" smtClean="0">
                        <a:solidFill>
                          <a:schemeClr val="dk1"/>
                        </a:solidFill>
                        <a:effectLst/>
                        <a:latin typeface="Adobe Caslon Pro"/>
                        <a:ea typeface="+mn-ea"/>
                        <a:cs typeface="+mn-cs"/>
                      </a:endParaRPr>
                    </a:p>
                    <a:p>
                      <a:pPr algn="just">
                        <a:buFont typeface="Wingdings" pitchFamily="2" charset="2"/>
                        <a:buChar char="Ø"/>
                      </a:pPr>
                      <a:r>
                        <a:rPr lang="es-MX" sz="1600" kern="1200" dirty="0" smtClean="0">
                          <a:solidFill>
                            <a:schemeClr val="dk1"/>
                          </a:solidFill>
                          <a:effectLst/>
                          <a:latin typeface="Adobe Caslon Pro"/>
                          <a:ea typeface="+mn-ea"/>
                          <a:cs typeface="+mn-cs"/>
                        </a:rPr>
                        <a:t>Para el seguimiento al desempeño, la DGRH deberá recabar información sobre  las acciones que haya llevado a cabo el servidor público evaluado y su evaluador, atendiendo a los resultados de su evaluación del desempeño dentro del trimestre siguiente a ésta.</a:t>
                      </a:r>
                    </a:p>
                    <a:p>
                      <a:pPr algn="just"/>
                      <a:endParaRPr lang="es-MX" sz="1600" kern="1200" dirty="0" smtClean="0">
                        <a:solidFill>
                          <a:schemeClr val="dk1"/>
                        </a:solidFill>
                        <a:effectLst/>
                        <a:latin typeface="Adobe Caslon Pro"/>
                        <a:ea typeface="+mn-ea"/>
                        <a:cs typeface="+mn-cs"/>
                      </a:endParaRPr>
                    </a:p>
                    <a:p>
                      <a:pPr algn="just">
                        <a:buFont typeface="Wingdings" pitchFamily="2" charset="2"/>
                        <a:buChar char="Ø"/>
                      </a:pPr>
                      <a:r>
                        <a:rPr lang="es-MX" sz="1600" kern="1200" dirty="0" smtClean="0">
                          <a:solidFill>
                            <a:schemeClr val="dk1"/>
                          </a:solidFill>
                          <a:effectLst/>
                          <a:latin typeface="Adobe Caslon Pro"/>
                          <a:ea typeface="+mn-ea"/>
                          <a:cs typeface="+mn-cs"/>
                        </a:rPr>
                        <a:t>El seguimiento del desempeño podrá realizarse según lo previsto en el método que al efecto se haya registrado, en todo caso, podrá realizarse mediante supervisión o sesiones de diálogo de desarrollo.</a:t>
                      </a:r>
                    </a:p>
                    <a:p>
                      <a:pPr algn="just">
                        <a:buFont typeface="Wingdings" pitchFamily="2" charset="2"/>
                        <a:buNone/>
                      </a:pPr>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Cuando se realice el seguimiento por:</a:t>
                      </a:r>
                    </a:p>
                    <a:p>
                      <a:pPr marL="400050" indent="-400050" algn="just">
                        <a:buAutoNum type="romanUcPeriod"/>
                      </a:pPr>
                      <a:r>
                        <a:rPr lang="es-MX" sz="1600" kern="1200" dirty="0" smtClean="0">
                          <a:solidFill>
                            <a:schemeClr val="dk1"/>
                          </a:solidFill>
                          <a:effectLst/>
                          <a:latin typeface="Adobe Caslon Pro"/>
                          <a:ea typeface="+mn-ea"/>
                          <a:cs typeface="+mn-cs"/>
                        </a:rPr>
                        <a:t>Supervisión: deberá llevarse un registro de los comportamientos que se hubieran observado con posterioridad a la evaluación del desempeño en los servidores públicos, o</a:t>
                      </a:r>
                    </a:p>
                    <a:p>
                      <a:pPr marL="400050" indent="-400050" algn="just">
                        <a:buNone/>
                      </a:pPr>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II. Diálogos de desarrollo: deberán establecerse acciones para fortalecer el desempeño de los servidores públicos y su motivación para alcanzar los resultados esperados.</a:t>
                      </a:r>
                    </a:p>
                    <a:p>
                      <a:pPr algn="just"/>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El superior jerárquico o supervisor del evaluado resguardará el original del plan de acción o convenio de acciones respectivo y entregará copia del mismo al evaluado</a:t>
                      </a:r>
                      <a:r>
                        <a:rPr lang="es-MX" sz="1800" kern="1200" dirty="0" smtClean="0">
                          <a:solidFill>
                            <a:schemeClr val="dk1"/>
                          </a:solidFill>
                          <a:effectLst/>
                          <a:latin typeface="Adobe Caslon Pro"/>
                          <a:ea typeface="+mn-ea"/>
                          <a:cs typeface="+mn-cs"/>
                        </a:rPr>
                        <a:t>. </a:t>
                      </a:r>
                      <a:r>
                        <a:rPr lang="es-MX" sz="1600" b="1" kern="1200" dirty="0" smtClean="0">
                          <a:solidFill>
                            <a:schemeClr val="dk1"/>
                          </a:solidFill>
                          <a:effectLst/>
                          <a:latin typeface="Adobe Caslon Pro"/>
                          <a:ea typeface="+mn-ea"/>
                          <a:cs typeface="+mn-cs"/>
                        </a:rPr>
                        <a:t>(Formato Programa Individual de Acción, para puntajes menores de 70)</a:t>
                      </a:r>
                    </a:p>
                    <a:p>
                      <a:pPr algn="just"/>
                      <a:endParaRPr lang="es-MX" sz="1600" kern="1200" dirty="0" smtClean="0">
                        <a:solidFill>
                          <a:schemeClr val="dk1"/>
                        </a:solidFill>
                        <a:effectLst/>
                        <a:latin typeface="Adobe Caslon Pro"/>
                        <a:ea typeface="+mn-ea"/>
                        <a:cs typeface="+mn-cs"/>
                      </a:endParaRPr>
                    </a:p>
                    <a:p>
                      <a:pPr algn="just"/>
                      <a:endParaRPr lang="es-MX" sz="1600" kern="1200" dirty="0" smtClean="0">
                        <a:solidFill>
                          <a:schemeClr val="dk1"/>
                        </a:solidFill>
                        <a:effectLst/>
                        <a:latin typeface="Adobe Caslon Pro"/>
                        <a:ea typeface="+mn-ea"/>
                        <a:cs typeface="+mn-cs"/>
                      </a:endParaRPr>
                    </a:p>
                    <a:p>
                      <a:pPr algn="r"/>
                      <a:r>
                        <a:rPr lang="es-ES" sz="1200" i="1" kern="1200" baseline="0" dirty="0" smtClean="0">
                          <a:latin typeface="Adobe Caslon Pro"/>
                        </a:rPr>
                        <a:t>Numeral 56.8 Frac. II.</a:t>
                      </a:r>
                      <a:r>
                        <a:rPr lang="es-MX" sz="1200" i="1" kern="1200" dirty="0" smtClean="0">
                          <a:effectLst/>
                          <a:latin typeface="Adobe Caslon Pro"/>
                        </a:rPr>
                        <a:t> </a:t>
                      </a:r>
                      <a:r>
                        <a:rPr lang="es-MX" sz="1200" i="1" kern="1200" baseline="0" dirty="0" smtClean="0">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396255"/>
            <a:ext cx="9690548" cy="584775"/>
          </a:xfrm>
          <a:prstGeom prst="rect">
            <a:avLst/>
          </a:prstGeom>
          <a:noFill/>
          <a:ln w="9525">
            <a:noFill/>
            <a:miter lim="800000"/>
            <a:headEnd/>
            <a:tailEnd/>
          </a:ln>
        </p:spPr>
        <p:txBody>
          <a:bodyPr wrap="square">
            <a:spAutoFit/>
          </a:bodyPr>
          <a:lstStyle/>
          <a:p>
            <a:pPr algn="ctr">
              <a:defRPr/>
            </a:pPr>
            <a:r>
              <a:rPr lang="es-ES" sz="3200" b="1" dirty="0" smtClean="0">
                <a:solidFill>
                  <a:schemeClr val="accent6">
                    <a:lumMod val="75000"/>
                  </a:schemeClr>
                </a:solidFill>
                <a:effectLst>
                  <a:outerShdw blurRad="38100" dist="38100" dir="2700000" algn="tl">
                    <a:srgbClr val="000000">
                      <a:alpha val="43137"/>
                    </a:srgbClr>
                  </a:outerShdw>
                </a:effectLst>
                <a:latin typeface="Adobe Caslon Pro"/>
              </a:rPr>
              <a:t>Acta Circunstanciada de Hechos</a:t>
            </a:r>
            <a:endParaRPr lang="es-ES" sz="3200"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5" name="4 Llamada ovalada"/>
          <p:cNvSpPr/>
          <p:nvPr/>
        </p:nvSpPr>
        <p:spPr>
          <a:xfrm>
            <a:off x="3312120" y="1116335"/>
            <a:ext cx="6480720" cy="4248472"/>
          </a:xfrm>
          <a:prstGeom prst="wedgeEllipseCallout">
            <a:avLst>
              <a:gd name="adj1" fmla="val -48404"/>
              <a:gd name="adj2" fmla="val 36523"/>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800" i="1" dirty="0" smtClean="0">
                <a:solidFill>
                  <a:schemeClr val="tx1"/>
                </a:solidFill>
              </a:rPr>
              <a:t>Cuando alguno de los servidores públicos que intervienen en el procedimiento de evaluación del desempeño, se niegue a suscribir los documentos en que deba constar cualquiera de los registros por asentar, deberá necesariamente levantarse un acta circunstanciada de hechos, preferentemente ante el Titular de la DGRH, en su caso, ante el servidor público que se haya establecido en el método de evaluación respectivo.</a:t>
            </a:r>
            <a:endParaRPr lang="es-MX" sz="1800" i="1" dirty="0">
              <a:solidFill>
                <a:schemeClr val="tx1"/>
              </a:solidFill>
            </a:endParaRPr>
          </a:p>
        </p:txBody>
      </p:sp>
      <p:pic>
        <p:nvPicPr>
          <p:cNvPr id="47106" name="Picture 2" descr="http://notiriver.com/wp-content/uploads/2013/08/Firma-del-contrato.jpg"/>
          <p:cNvPicPr>
            <a:picLocks noChangeAspect="1" noChangeArrowheads="1"/>
          </p:cNvPicPr>
          <p:nvPr/>
        </p:nvPicPr>
        <p:blipFill>
          <a:blip r:embed="rId2" cstate="print"/>
          <a:srcRect/>
          <a:stretch>
            <a:fillRect/>
          </a:stretch>
        </p:blipFill>
        <p:spPr bwMode="auto">
          <a:xfrm>
            <a:off x="503808" y="3996655"/>
            <a:ext cx="3096344" cy="2269040"/>
          </a:xfrm>
          <a:prstGeom prst="ellipse">
            <a:avLst/>
          </a:prstGeom>
          <a:ln>
            <a:noFill/>
          </a:ln>
          <a:effectLst>
            <a:softEdge rad="112500"/>
          </a:effectLst>
        </p:spPr>
      </p:pic>
      <p:sp>
        <p:nvSpPr>
          <p:cNvPr id="7" name="6 Rectángulo"/>
          <p:cNvSpPr/>
          <p:nvPr/>
        </p:nvSpPr>
        <p:spPr>
          <a:xfrm>
            <a:off x="2591793" y="6300911"/>
            <a:ext cx="7488832" cy="276999"/>
          </a:xfrm>
          <a:prstGeom prst="rect">
            <a:avLst/>
          </a:prstGeom>
        </p:spPr>
        <p:txBody>
          <a:bodyPr wrap="square">
            <a:spAutoFit/>
          </a:bodyPr>
          <a:lstStyle/>
          <a:p>
            <a:pPr algn="just"/>
            <a:r>
              <a:rPr lang="es-ES" sz="1200" i="1" dirty="0" smtClean="0">
                <a:latin typeface="Adobe Caslon Pro"/>
              </a:rPr>
              <a:t>Numeral 57.</a:t>
            </a:r>
            <a:r>
              <a:rPr lang="es-MX" sz="1200" i="1" dirty="0" smtClean="0">
                <a:latin typeface="Adobe Caslon Pro"/>
              </a:rPr>
              <a:t> Acuerdo por el que se emiten las Disposiciones en las materias de Recursos Humanos.</a:t>
            </a:r>
          </a:p>
        </p:txBody>
      </p:sp>
    </p:spTree>
    <p:extLst>
      <p:ext uri="{BB962C8B-B14F-4D97-AF65-F5344CB8AC3E}">
        <p14:creationId xmlns="" xmlns:p14="http://schemas.microsoft.com/office/powerpoint/2010/main" val="3706297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182528" y="351607"/>
            <a:ext cx="4032200" cy="584775"/>
          </a:xfrm>
          <a:prstGeom prst="rect">
            <a:avLst/>
          </a:prstGeom>
          <a:noFill/>
          <a:ln w="9525">
            <a:noFill/>
            <a:miter lim="800000"/>
            <a:headEnd/>
            <a:tailEnd/>
          </a:ln>
        </p:spPr>
        <p:txBody>
          <a:bodyPr wrap="square">
            <a:spAutoFit/>
          </a:bodyPr>
          <a:lstStyle/>
          <a:p>
            <a:pPr algn="ctr">
              <a:defRPr/>
            </a:pPr>
            <a:r>
              <a:rPr lang="es-MX" sz="3200" b="1" dirty="0">
                <a:solidFill>
                  <a:schemeClr val="accent6">
                    <a:lumMod val="75000"/>
                  </a:schemeClr>
                </a:solidFill>
                <a:effectLst>
                  <a:outerShdw blurRad="38100" dist="38100" dir="2700000" algn="tl">
                    <a:srgbClr val="000000">
                      <a:alpha val="43137"/>
                    </a:srgbClr>
                  </a:outerShdw>
                </a:effectLst>
                <a:latin typeface="Adobe Caslon Pro"/>
              </a:rPr>
              <a:t>¿</a:t>
            </a:r>
            <a:r>
              <a:rPr lang="es-MX" sz="3200" b="1" dirty="0" smtClean="0">
                <a:solidFill>
                  <a:schemeClr val="accent6">
                    <a:lumMod val="75000"/>
                  </a:schemeClr>
                </a:solidFill>
                <a:effectLst>
                  <a:outerShdw blurRad="38100" dist="38100" dir="2700000" algn="tl">
                    <a:srgbClr val="000000">
                      <a:alpha val="43137"/>
                    </a:srgbClr>
                  </a:outerShdw>
                </a:effectLst>
                <a:latin typeface="Adobe Caslon Pro"/>
              </a:rPr>
              <a:t>Qué se evalúa?</a:t>
            </a:r>
            <a:endParaRPr lang="es-ES" sz="3200"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18" name="17 Diagrama"/>
          <p:cNvGraphicFramePr/>
          <p:nvPr/>
        </p:nvGraphicFramePr>
        <p:xfrm>
          <a:off x="539718" y="1351739"/>
          <a:ext cx="8461034"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59856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3 Rectángulo"/>
          <p:cNvSpPr>
            <a:spLocks noChangeArrowheads="1"/>
          </p:cNvSpPr>
          <p:nvPr/>
        </p:nvSpPr>
        <p:spPr bwMode="auto">
          <a:xfrm>
            <a:off x="1943968" y="324247"/>
            <a:ext cx="6162156" cy="584775"/>
          </a:xfrm>
          <a:prstGeom prst="rect">
            <a:avLst/>
          </a:prstGeom>
          <a:noFill/>
          <a:ln w="9525">
            <a:noFill/>
            <a:miter lim="800000"/>
            <a:headEnd/>
            <a:tailEnd/>
          </a:ln>
        </p:spPr>
        <p:txBody>
          <a:bodyPr wrap="square">
            <a:spAutoFit/>
          </a:bodyPr>
          <a:lstStyle/>
          <a:p>
            <a:pPr algn="ctr">
              <a:defRPr/>
            </a:pPr>
            <a:r>
              <a:rPr lang="es-MX" sz="3200" b="1" dirty="0" smtClean="0">
                <a:solidFill>
                  <a:schemeClr val="accent6">
                    <a:lumMod val="75000"/>
                  </a:schemeClr>
                </a:solidFill>
                <a:effectLst>
                  <a:outerShdw blurRad="38100" dist="38100" dir="2700000" algn="tl">
                    <a:srgbClr val="000000">
                      <a:alpha val="43137"/>
                    </a:srgbClr>
                  </a:outerShdw>
                </a:effectLst>
                <a:latin typeface="Adobe Caslon Pro"/>
              </a:rPr>
              <a:t>Parámetros de Validación</a:t>
            </a:r>
            <a:endParaRPr lang="es-ES" sz="3200"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16" name="15 Diagrama"/>
          <p:cNvGraphicFramePr/>
          <p:nvPr/>
        </p:nvGraphicFramePr>
        <p:xfrm>
          <a:off x="359792" y="1332359"/>
          <a:ext cx="9358378" cy="5073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3 Rectángulo"/>
          <p:cNvSpPr>
            <a:spLocks noChangeArrowheads="1"/>
          </p:cNvSpPr>
          <p:nvPr/>
        </p:nvSpPr>
        <p:spPr bwMode="auto">
          <a:xfrm>
            <a:off x="215776" y="252239"/>
            <a:ext cx="9649072" cy="707886"/>
          </a:xfrm>
          <a:prstGeom prst="rect">
            <a:avLst/>
          </a:prstGeom>
          <a:noFill/>
          <a:ln w="9525">
            <a:noFill/>
            <a:miter lim="800000"/>
            <a:headEnd/>
            <a:tailEnd/>
          </a:ln>
        </p:spPr>
        <p:txBody>
          <a:bodyPr wrap="square">
            <a:spAutoFit/>
          </a:bodyPr>
          <a:lstStyle/>
          <a:p>
            <a:pPr algn="ctr">
              <a:defRPr/>
            </a:pPr>
            <a:r>
              <a:rPr lang="es-MX" b="1" dirty="0" smtClean="0">
                <a:solidFill>
                  <a:schemeClr val="accent6">
                    <a:lumMod val="75000"/>
                  </a:schemeClr>
                </a:solidFill>
                <a:effectLst>
                  <a:outerShdw blurRad="38100" dist="38100" dir="2700000" algn="tl">
                    <a:srgbClr val="000000">
                      <a:alpha val="43137"/>
                    </a:srgbClr>
                  </a:outerShdw>
                </a:effectLst>
                <a:latin typeface="Adobe Caslon Pro"/>
              </a:rPr>
              <a:t>METAS DE DESEMPEÑO INDIVIDUALES QUE APLICA EL SUPERIOR JERÁRQUICO Ó SUPERVISOR DIRECTO</a:t>
            </a:r>
            <a:endParaRPr lang="es-MX" b="1" dirty="0">
              <a:solidFill>
                <a:schemeClr val="accent6">
                  <a:lumMod val="75000"/>
                </a:schemeClr>
              </a:solidFill>
              <a:effectLst>
                <a:outerShdw blurRad="38100" dist="38100" dir="2700000" algn="tl">
                  <a:srgbClr val="000000">
                    <a:alpha val="43137"/>
                  </a:srgbClr>
                </a:outerShdw>
              </a:effectLst>
              <a:latin typeface="Adobe Caslon Pro"/>
            </a:endParaRPr>
          </a:p>
        </p:txBody>
      </p:sp>
      <p:pic>
        <p:nvPicPr>
          <p:cNvPr id="1027" name="Picture 3"/>
          <p:cNvPicPr>
            <a:picLocks noChangeAspect="1" noChangeArrowheads="1"/>
          </p:cNvPicPr>
          <p:nvPr/>
        </p:nvPicPr>
        <p:blipFill>
          <a:blip r:embed="rId2" cstate="print"/>
          <a:srcRect l="2160" t="17508" r="26375" b="23430"/>
          <a:stretch>
            <a:fillRect/>
          </a:stretch>
        </p:blipFill>
        <p:spPr bwMode="auto">
          <a:xfrm>
            <a:off x="215776" y="972319"/>
            <a:ext cx="7416824" cy="5472608"/>
          </a:xfrm>
          <a:prstGeom prst="rect">
            <a:avLst/>
          </a:prstGeom>
          <a:noFill/>
          <a:ln w="9525">
            <a:noFill/>
            <a:miter lim="800000"/>
            <a:headEnd/>
            <a:tailEnd/>
          </a:ln>
        </p:spPr>
      </p:pic>
      <p:cxnSp>
        <p:nvCxnSpPr>
          <p:cNvPr id="13" name="17 Conector angular"/>
          <p:cNvCxnSpPr>
            <a:cxnSpLocks noChangeShapeType="1"/>
          </p:cNvCxnSpPr>
          <p:nvPr/>
        </p:nvCxnSpPr>
        <p:spPr bwMode="auto">
          <a:xfrm rot="5400000">
            <a:off x="6022704" y="3950367"/>
            <a:ext cx="1678422" cy="3067142"/>
          </a:xfrm>
          <a:prstGeom prst="bentConnector2">
            <a:avLst/>
          </a:prstGeom>
          <a:ln>
            <a:solidFill>
              <a:srgbClr val="FF0000"/>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cxnSp>
        <p:nvCxnSpPr>
          <p:cNvPr id="27" name="17 Conector angular"/>
          <p:cNvCxnSpPr>
            <a:cxnSpLocks noChangeShapeType="1"/>
            <a:stCxn id="34" idx="1"/>
          </p:cNvCxnSpPr>
          <p:nvPr/>
        </p:nvCxnSpPr>
        <p:spPr bwMode="auto">
          <a:xfrm rot="10800000" flipV="1">
            <a:off x="1186838" y="1737985"/>
            <a:ext cx="6445762" cy="2498814"/>
          </a:xfrm>
          <a:prstGeom prst="bentConnector3">
            <a:avLst>
              <a:gd name="adj1" fmla="val 50000"/>
            </a:avLst>
          </a:prstGeom>
          <a:ln>
            <a:solidFill>
              <a:srgbClr val="FF0000"/>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cxnSp>
        <p:nvCxnSpPr>
          <p:cNvPr id="14" name="17 Conector angular"/>
          <p:cNvCxnSpPr>
            <a:cxnSpLocks noChangeShapeType="1"/>
          </p:cNvCxnSpPr>
          <p:nvPr/>
        </p:nvCxnSpPr>
        <p:spPr bwMode="auto">
          <a:xfrm rot="10800000" flipV="1">
            <a:off x="5400352" y="3924647"/>
            <a:ext cx="2304256" cy="648072"/>
          </a:xfrm>
          <a:prstGeom prst="bentConnector3">
            <a:avLst>
              <a:gd name="adj1" fmla="val 50000"/>
            </a:avLst>
          </a:prstGeom>
          <a:ln>
            <a:solidFill>
              <a:srgbClr val="FF0000"/>
            </a:solidFill>
            <a:headEnd type="none" w="med" len="lg"/>
            <a:tailEnd type="arrow" w="med" len="med"/>
          </a:ln>
        </p:spPr>
        <p:style>
          <a:lnRef idx="2">
            <a:schemeClr val="accent2"/>
          </a:lnRef>
          <a:fillRef idx="0">
            <a:schemeClr val="accent2"/>
          </a:fillRef>
          <a:effectRef idx="1">
            <a:schemeClr val="accent2"/>
          </a:effectRef>
          <a:fontRef idx="minor">
            <a:schemeClr val="tx1"/>
          </a:fontRef>
        </p:style>
      </p:cxnSp>
      <p:sp>
        <p:nvSpPr>
          <p:cNvPr id="15" name="29 CuadroTexto"/>
          <p:cNvSpPr txBox="1">
            <a:spLocks noChangeArrowheads="1"/>
          </p:cNvSpPr>
          <p:nvPr/>
        </p:nvSpPr>
        <p:spPr bwMode="auto">
          <a:xfrm>
            <a:off x="5112320" y="4388633"/>
            <a:ext cx="4320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MX" sz="2000" dirty="0">
                <a:solidFill>
                  <a:srgbClr val="FF0000"/>
                </a:solidFill>
              </a:rPr>
              <a:t>X</a:t>
            </a:r>
            <a:endParaRPr lang="es-ES" sz="2000" dirty="0">
              <a:solidFill>
                <a:srgbClr val="FF0000"/>
              </a:solidFill>
            </a:endParaRPr>
          </a:p>
        </p:txBody>
      </p:sp>
      <p:sp>
        <p:nvSpPr>
          <p:cNvPr id="34" name="4 CuadroTexto"/>
          <p:cNvSpPr txBox="1">
            <a:spLocks noChangeArrowheads="1"/>
          </p:cNvSpPr>
          <p:nvPr/>
        </p:nvSpPr>
        <p:spPr bwMode="auto">
          <a:xfrm>
            <a:off x="7632600" y="1476375"/>
            <a:ext cx="2338967" cy="52322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s-MX" sz="1400" b="1" dirty="0" smtClean="0">
                <a:solidFill>
                  <a:schemeClr val="tx1">
                    <a:lumMod val="75000"/>
                    <a:lumOff val="25000"/>
                  </a:schemeClr>
                </a:solidFill>
                <a:latin typeface="Adobe Caslon Pro"/>
              </a:rPr>
              <a:t>Integrar las metas establecidas en 2014</a:t>
            </a:r>
            <a:endParaRPr lang="es-ES" sz="1400" b="1" dirty="0">
              <a:solidFill>
                <a:schemeClr val="tx1">
                  <a:lumMod val="75000"/>
                  <a:lumOff val="25000"/>
                </a:schemeClr>
              </a:solidFill>
              <a:latin typeface="Adobe Caslon Pro"/>
            </a:endParaRPr>
          </a:p>
        </p:txBody>
      </p:sp>
      <p:sp>
        <p:nvSpPr>
          <p:cNvPr id="12" name="4 CuadroTexto"/>
          <p:cNvSpPr txBox="1">
            <a:spLocks noChangeArrowheads="1"/>
          </p:cNvSpPr>
          <p:nvPr/>
        </p:nvSpPr>
        <p:spPr bwMode="auto">
          <a:xfrm>
            <a:off x="7741658" y="3492599"/>
            <a:ext cx="2338967" cy="1169551"/>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s-MX" sz="1400" b="1" dirty="0">
                <a:solidFill>
                  <a:schemeClr val="tx1">
                    <a:lumMod val="75000"/>
                    <a:lumOff val="25000"/>
                  </a:schemeClr>
                </a:solidFill>
                <a:latin typeface="Adobe Caslon Pro"/>
              </a:rPr>
              <a:t>Anotar una “X” en el parámetro de evaluación que corresponda de acuerdo al cumplimiento de la meta descrita.</a:t>
            </a:r>
            <a:endParaRPr lang="es-ES" sz="1400" b="1" dirty="0">
              <a:solidFill>
                <a:schemeClr val="tx1">
                  <a:lumMod val="75000"/>
                  <a:lumOff val="25000"/>
                </a:schemeClr>
              </a:solidFill>
              <a:latin typeface="Adobe Caslon Pro"/>
            </a:endParaRPr>
          </a:p>
        </p:txBody>
      </p:sp>
      <p:pic>
        <p:nvPicPr>
          <p:cNvPr id="19" name="18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t="44712" r="66609" b="42141"/>
          <a:stretch>
            <a:fillRect/>
          </a:stretch>
        </p:blipFill>
        <p:spPr bwMode="auto">
          <a:xfrm>
            <a:off x="287784" y="3564607"/>
            <a:ext cx="2304256" cy="64807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0" name="19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t="75559" r="66111" b="5450"/>
          <a:stretch>
            <a:fillRect/>
          </a:stretch>
        </p:blipFill>
        <p:spPr bwMode="auto">
          <a:xfrm>
            <a:off x="287784" y="5220791"/>
            <a:ext cx="2338644" cy="936104"/>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1" name="20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48498" t="75559" r="40318" b="9832"/>
          <a:stretch>
            <a:fillRect/>
          </a:stretch>
        </p:blipFill>
        <p:spPr bwMode="auto">
          <a:xfrm>
            <a:off x="3888184" y="5220791"/>
            <a:ext cx="792088" cy="7200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2" name="21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65193" t="79942" r="27503" b="11293"/>
          <a:stretch>
            <a:fillRect/>
          </a:stretch>
        </p:blipFill>
        <p:spPr bwMode="auto">
          <a:xfrm>
            <a:off x="5112320" y="5436815"/>
            <a:ext cx="504056" cy="4320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3" name="22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78758" t="81403" r="11851" b="9832"/>
          <a:stretch>
            <a:fillRect/>
          </a:stretch>
        </p:blipFill>
        <p:spPr bwMode="auto">
          <a:xfrm>
            <a:off x="6048424" y="5508823"/>
            <a:ext cx="648072" cy="4320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8" name="27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48498" t="75559" r="40318" b="9832"/>
          <a:stretch>
            <a:fillRect/>
          </a:stretch>
        </p:blipFill>
        <p:spPr bwMode="auto">
          <a:xfrm>
            <a:off x="3888184" y="3564607"/>
            <a:ext cx="792088" cy="7200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29" name="28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65193" t="79942" r="27503" b="11293"/>
          <a:stretch>
            <a:fillRect/>
          </a:stretch>
        </p:blipFill>
        <p:spPr bwMode="auto">
          <a:xfrm>
            <a:off x="5112320" y="3780631"/>
            <a:ext cx="504056" cy="4320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pic>
        <p:nvPicPr>
          <p:cNvPr id="30" name="29 Imagen"/>
          <p:cNvPicPr>
            <a:picLocks noChangeAspect="1" noChangeArrowheads="1"/>
          </p:cNvPicPr>
          <p:nvPr/>
        </p:nvPicPr>
        <p:blipFill>
          <a:blip r:embed="rId3" cstate="print">
            <a:extLst>
              <a:ext uri="{28A0092B-C50C-407E-A947-70E740481C1C}">
                <a14:useLocalDpi xmlns="" xmlns:a14="http://schemas.microsoft.com/office/drawing/2010/main" val="0"/>
              </a:ext>
            </a:extLst>
          </a:blip>
          <a:srcRect l="78758" t="81403" r="11851" b="9832"/>
          <a:stretch>
            <a:fillRect/>
          </a:stretch>
        </p:blipFill>
        <p:spPr bwMode="auto">
          <a:xfrm>
            <a:off x="6048424" y="3852639"/>
            <a:ext cx="648072" cy="43204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31" name="29 CuadroTexto"/>
          <p:cNvSpPr txBox="1">
            <a:spLocks noChangeArrowheads="1"/>
          </p:cNvSpPr>
          <p:nvPr/>
        </p:nvSpPr>
        <p:spPr bwMode="auto">
          <a:xfrm>
            <a:off x="5112320" y="6156895"/>
            <a:ext cx="43204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s-MX" sz="2000" dirty="0">
                <a:solidFill>
                  <a:srgbClr val="FF0000"/>
                </a:solidFill>
              </a:rPr>
              <a:t>X</a:t>
            </a:r>
            <a:endParaRPr lang="es-ES" sz="2000" dirty="0">
              <a:solidFill>
                <a:srgbClr val="FF0000"/>
              </a:solidFill>
            </a:endParaRPr>
          </a:p>
        </p:txBody>
      </p:sp>
      <p:sp>
        <p:nvSpPr>
          <p:cNvPr id="37" name="36 CuadroTexto"/>
          <p:cNvSpPr txBox="1"/>
          <p:nvPr/>
        </p:nvSpPr>
        <p:spPr>
          <a:xfrm>
            <a:off x="2520032" y="4500711"/>
            <a:ext cx="360040" cy="246221"/>
          </a:xfrm>
          <a:prstGeom prst="rect">
            <a:avLst/>
          </a:prstGeom>
          <a:noFill/>
        </p:spPr>
        <p:txBody>
          <a:bodyPr wrap="square" rtlCol="0">
            <a:spAutoFit/>
          </a:bodyPr>
          <a:lstStyle/>
          <a:p>
            <a:r>
              <a:rPr lang="es-MX" sz="1000" dirty="0" smtClean="0"/>
              <a:t>50</a:t>
            </a:r>
            <a:endParaRPr lang="es-MX" sz="1000" dirty="0"/>
          </a:p>
        </p:txBody>
      </p:sp>
      <p:sp>
        <p:nvSpPr>
          <p:cNvPr id="38" name="37 CuadroTexto"/>
          <p:cNvSpPr txBox="1"/>
          <p:nvPr/>
        </p:nvSpPr>
        <p:spPr>
          <a:xfrm>
            <a:off x="1223888" y="4428703"/>
            <a:ext cx="936104" cy="338554"/>
          </a:xfrm>
          <a:prstGeom prst="rect">
            <a:avLst/>
          </a:prstGeom>
          <a:noFill/>
        </p:spPr>
        <p:txBody>
          <a:bodyPr wrap="square" rtlCol="0">
            <a:spAutoFit/>
          </a:bodyPr>
          <a:lstStyle/>
          <a:p>
            <a:r>
              <a:rPr lang="es-MX" sz="800" dirty="0" smtClean="0"/>
              <a:t>Cantidad- </a:t>
            </a:r>
          </a:p>
          <a:p>
            <a:r>
              <a:rPr lang="es-MX" sz="800" dirty="0" smtClean="0"/>
              <a:t>Calidad</a:t>
            </a:r>
            <a:endParaRPr lang="es-MX" sz="800" dirty="0"/>
          </a:p>
        </p:txBody>
      </p:sp>
      <p:sp>
        <p:nvSpPr>
          <p:cNvPr id="39" name="38 CuadroTexto"/>
          <p:cNvSpPr txBox="1"/>
          <p:nvPr/>
        </p:nvSpPr>
        <p:spPr>
          <a:xfrm>
            <a:off x="1223888" y="6156895"/>
            <a:ext cx="936104" cy="338554"/>
          </a:xfrm>
          <a:prstGeom prst="rect">
            <a:avLst/>
          </a:prstGeom>
          <a:noFill/>
        </p:spPr>
        <p:txBody>
          <a:bodyPr wrap="square" rtlCol="0">
            <a:spAutoFit/>
          </a:bodyPr>
          <a:lstStyle/>
          <a:p>
            <a:r>
              <a:rPr lang="es-MX" sz="800" dirty="0" smtClean="0"/>
              <a:t>Cantidad- </a:t>
            </a:r>
          </a:p>
          <a:p>
            <a:r>
              <a:rPr lang="es-MX" sz="800" dirty="0" smtClean="0"/>
              <a:t>Calidad</a:t>
            </a:r>
            <a:endParaRPr lang="es-MX" sz="800" dirty="0"/>
          </a:p>
        </p:txBody>
      </p:sp>
      <p:sp>
        <p:nvSpPr>
          <p:cNvPr id="40" name="39 CuadroTexto"/>
          <p:cNvSpPr txBox="1"/>
          <p:nvPr/>
        </p:nvSpPr>
        <p:spPr>
          <a:xfrm>
            <a:off x="2520032" y="6228903"/>
            <a:ext cx="360040" cy="246221"/>
          </a:xfrm>
          <a:prstGeom prst="rect">
            <a:avLst/>
          </a:prstGeom>
          <a:noFill/>
        </p:spPr>
        <p:txBody>
          <a:bodyPr wrap="square" rtlCol="0">
            <a:spAutoFit/>
          </a:bodyPr>
          <a:lstStyle/>
          <a:p>
            <a:r>
              <a:rPr lang="es-MX" sz="1000" dirty="0" smtClean="0"/>
              <a:t>50</a:t>
            </a:r>
            <a:endParaRPr lang="es-MX" sz="1000" dirty="0"/>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2"/>
          <p:cNvSpPr txBox="1">
            <a:spLocks noChangeArrowheads="1"/>
          </p:cNvSpPr>
          <p:nvPr/>
        </p:nvSpPr>
        <p:spPr>
          <a:xfrm>
            <a:off x="431800" y="1692399"/>
            <a:ext cx="9201182" cy="3870325"/>
          </a:xfrm>
          <a:prstGeom prst="rect">
            <a:avLst/>
          </a:prstGeom>
          <a:solidFill>
            <a:srgbClr val="FFFFFF"/>
          </a:solidFill>
          <a:ln/>
        </p:spPr>
        <p:txBody>
          <a:bodyPr/>
          <a:lstStyle/>
          <a:p>
            <a:pPr marL="266700" indent="-266700" algn="just">
              <a:lnSpc>
                <a:spcPct val="90000"/>
              </a:lnSpc>
              <a:spcBef>
                <a:spcPct val="20000"/>
              </a:spcBef>
              <a:buFont typeface="Wingdings" pitchFamily="2" charset="2"/>
              <a:buChar char="Ø"/>
              <a:defRPr/>
            </a:pPr>
            <a:endParaRPr lang="es-MX" kern="0" dirty="0">
              <a:latin typeface="Adobe Caslon Pro"/>
            </a:endParaRPr>
          </a:p>
          <a:p>
            <a:pPr marL="266700" indent="-266700" algn="just">
              <a:lnSpc>
                <a:spcPct val="90000"/>
              </a:lnSpc>
              <a:spcBef>
                <a:spcPct val="20000"/>
              </a:spcBef>
              <a:buFont typeface="Wingdings" pitchFamily="2" charset="2"/>
              <a:buChar char="Ø"/>
              <a:defRPr/>
            </a:pPr>
            <a:r>
              <a:rPr lang="es-ES_tradnl" kern="0" dirty="0">
                <a:latin typeface="Adobe Caslon Pro"/>
              </a:rPr>
              <a:t>La evaluación de estos comportamientos será realizada por quienes hayan observado el desempeño del evaluado durante el periodo respectivo (el superior jerárquico o supervisor </a:t>
            </a:r>
            <a:r>
              <a:rPr lang="es-ES_tradnl" kern="0" dirty="0" smtClean="0">
                <a:latin typeface="Adobe Caslon Pro"/>
              </a:rPr>
              <a:t>directo; el 3er evaluador que puede ser el jefe del superior jerárquico o algún otro servidor público con relación funcional con el evaluado y; el propio evaluado- autoevaluación).</a:t>
            </a:r>
            <a:endParaRPr lang="es-ES_tradnl" kern="0" dirty="0">
              <a:latin typeface="Adobe Caslon Pro"/>
            </a:endParaRPr>
          </a:p>
          <a:p>
            <a:pPr marL="266700" indent="-266700" algn="just">
              <a:lnSpc>
                <a:spcPct val="90000"/>
              </a:lnSpc>
              <a:spcBef>
                <a:spcPct val="20000"/>
              </a:spcBef>
              <a:defRPr/>
            </a:pPr>
            <a:endParaRPr lang="es-ES_tradnl" kern="0" dirty="0">
              <a:latin typeface="Adobe Caslon Pro"/>
            </a:endParaRPr>
          </a:p>
          <a:p>
            <a:pPr marL="266700" indent="-266700" algn="just">
              <a:lnSpc>
                <a:spcPct val="90000"/>
              </a:lnSpc>
              <a:spcBef>
                <a:spcPct val="20000"/>
              </a:spcBef>
              <a:buFont typeface="Wingdings" pitchFamily="2" charset="2"/>
              <a:buChar char="Ø"/>
              <a:defRPr/>
            </a:pPr>
            <a:r>
              <a:rPr lang="es-ES_tradnl" kern="0" dirty="0">
                <a:latin typeface="Adobe Caslon Pro"/>
              </a:rPr>
              <a:t>La evaluación por parte de los superiores jerárquicos o, en su caso, supervisores directos del evaluado será obligatoria.</a:t>
            </a:r>
            <a:endParaRPr lang="es-MX" kern="0" dirty="0">
              <a:latin typeface="Adobe Caslon Pro"/>
            </a:endParaRPr>
          </a:p>
        </p:txBody>
      </p:sp>
      <p:sp>
        <p:nvSpPr>
          <p:cNvPr id="7" name="3 Rectángulo"/>
          <p:cNvSpPr>
            <a:spLocks noChangeArrowheads="1"/>
          </p:cNvSpPr>
          <p:nvPr/>
        </p:nvSpPr>
        <p:spPr bwMode="auto">
          <a:xfrm>
            <a:off x="182528" y="540271"/>
            <a:ext cx="9898097" cy="400110"/>
          </a:xfrm>
          <a:prstGeom prst="rect">
            <a:avLst/>
          </a:prstGeom>
          <a:noFill/>
          <a:ln w="9525">
            <a:noFill/>
            <a:miter lim="800000"/>
            <a:headEnd/>
            <a:tailEnd/>
          </a:ln>
        </p:spPr>
        <p:txBody>
          <a:bodyPr wrap="square">
            <a:spAutoFit/>
          </a:bodyPr>
          <a:lstStyle/>
          <a:p>
            <a:pPr algn="ct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FACTORES DE EFICIENCIA Y CALIDAD EN EL DESEMPEÑO</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spTree>
    <p:extLst>
      <p:ext uri="{BB962C8B-B14F-4D97-AF65-F5344CB8AC3E}">
        <p14:creationId xmlns="" xmlns:p14="http://schemas.microsoft.com/office/powerpoint/2010/main" val="3420522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Rectángulo"/>
          <p:cNvSpPr>
            <a:spLocks noChangeArrowheads="1"/>
          </p:cNvSpPr>
          <p:nvPr/>
        </p:nvSpPr>
        <p:spPr bwMode="auto">
          <a:xfrm>
            <a:off x="182528" y="108223"/>
            <a:ext cx="9898097" cy="400110"/>
          </a:xfrm>
          <a:prstGeom prst="rect">
            <a:avLst/>
          </a:prstGeom>
          <a:noFill/>
          <a:ln w="9525">
            <a:noFill/>
            <a:miter lim="800000"/>
            <a:headEnd/>
            <a:tailEnd/>
          </a:ln>
        </p:spPr>
        <p:txBody>
          <a:bodyPr wrap="square">
            <a:spAutoFit/>
          </a:bodyPr>
          <a:lstStyle/>
          <a:p>
            <a:pPr algn="ct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FACTORES DE EFICIENCIA Y CALIDAD EN EL DESEMPEÑO</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pic>
        <p:nvPicPr>
          <p:cNvPr id="14" name="Picture 3"/>
          <p:cNvPicPr>
            <a:picLocks noChangeAspect="1" noChangeArrowheads="1"/>
          </p:cNvPicPr>
          <p:nvPr/>
        </p:nvPicPr>
        <p:blipFill>
          <a:blip r:embed="rId2" cstate="print"/>
          <a:srcRect l="2160" t="22171" r="27257" b="60732"/>
          <a:stretch>
            <a:fillRect/>
          </a:stretch>
        </p:blipFill>
        <p:spPr bwMode="auto">
          <a:xfrm>
            <a:off x="287784" y="828303"/>
            <a:ext cx="5472608" cy="854600"/>
          </a:xfrm>
          <a:prstGeom prst="rect">
            <a:avLst/>
          </a:prstGeom>
          <a:noFill/>
          <a:ln w="9525">
            <a:solidFill>
              <a:schemeClr val="tx1"/>
            </a:solidFill>
            <a:miter lim="800000"/>
            <a:headEnd/>
            <a:tailEnd/>
          </a:ln>
        </p:spPr>
      </p:pic>
      <p:graphicFrame>
        <p:nvGraphicFramePr>
          <p:cNvPr id="15" name="14 Tabla"/>
          <p:cNvGraphicFramePr>
            <a:graphicFrameLocks noGrp="1"/>
          </p:cNvGraphicFramePr>
          <p:nvPr/>
        </p:nvGraphicFramePr>
        <p:xfrm>
          <a:off x="287784" y="468263"/>
          <a:ext cx="5487220" cy="346406"/>
        </p:xfrm>
        <a:graphic>
          <a:graphicData uri="http://schemas.openxmlformats.org/drawingml/2006/table">
            <a:tbl>
              <a:tblPr/>
              <a:tblGrid>
                <a:gridCol w="5487220"/>
              </a:tblGrid>
              <a:tr h="98587">
                <a:tc>
                  <a:txBody>
                    <a:bodyPr/>
                    <a:lstStyle/>
                    <a:p>
                      <a:pPr algn="ctr" fontAlgn="ctr"/>
                      <a:r>
                        <a:rPr lang="es-MX" sz="800" b="1" i="0" u="none" strike="noStrike" dirty="0">
                          <a:latin typeface="Arial"/>
                        </a:rPr>
                        <a:t>Evaluación del Desempeño del Personal de Mando de la APF</a:t>
                      </a:r>
                    </a:p>
                  </a:txBody>
                  <a:tcPr marL="5563" marR="5563" marT="5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300">
                <a:tc>
                  <a:txBody>
                    <a:bodyPr/>
                    <a:lstStyle/>
                    <a:p>
                      <a:pPr algn="ctr" fontAlgn="ctr"/>
                      <a:r>
                        <a:rPr lang="es-MX" sz="700" b="1" i="0" u="none" strike="noStrike" dirty="0">
                          <a:latin typeface="Arial"/>
                        </a:rPr>
                        <a:t>FACTORES DE EFICIENCIA Y CALIDAD EN EL DESEMPEÑO QUE APLICA EL SUPERIOR JERÁRQUICO ó SUPERVISOR DIRECTO</a:t>
                      </a:r>
                      <a:br>
                        <a:rPr lang="es-MX" sz="700" b="1" i="0" u="none" strike="noStrike" dirty="0">
                          <a:latin typeface="Arial"/>
                        </a:rPr>
                      </a:br>
                      <a:r>
                        <a:rPr lang="es-MX" sz="700" b="1" i="0" u="none" strike="noStrike" dirty="0">
                          <a:latin typeface="Arial"/>
                        </a:rPr>
                        <a:t>(CAPACIDADES DIRECTIVAS)</a:t>
                      </a:r>
                    </a:p>
                  </a:txBody>
                  <a:tcPr marL="5563" marR="5563" marT="55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bl>
          </a:graphicData>
        </a:graphic>
      </p:graphicFrame>
      <p:pic>
        <p:nvPicPr>
          <p:cNvPr id="16385" name="Picture 1"/>
          <p:cNvPicPr>
            <a:picLocks noChangeAspect="1" noChangeArrowheads="1"/>
          </p:cNvPicPr>
          <p:nvPr/>
        </p:nvPicPr>
        <p:blipFill>
          <a:blip r:embed="rId3" cstate="print"/>
          <a:srcRect l="1674" t="27687" r="59249" b="16942"/>
          <a:stretch>
            <a:fillRect/>
          </a:stretch>
        </p:blipFill>
        <p:spPr bwMode="auto">
          <a:xfrm>
            <a:off x="287784" y="1692399"/>
            <a:ext cx="5472608" cy="4824536"/>
          </a:xfrm>
          <a:prstGeom prst="rect">
            <a:avLst/>
          </a:prstGeom>
          <a:noFill/>
          <a:ln w="9525">
            <a:solidFill>
              <a:schemeClr val="tx1"/>
            </a:solidFill>
            <a:miter lim="800000"/>
            <a:headEnd/>
            <a:tailEnd/>
          </a:ln>
        </p:spPr>
      </p:pic>
      <p:cxnSp>
        <p:nvCxnSpPr>
          <p:cNvPr id="17" name="50 Conector recto de flecha"/>
          <p:cNvCxnSpPr>
            <a:cxnSpLocks noChangeShapeType="1"/>
            <a:stCxn id="22" idx="1"/>
          </p:cNvCxnSpPr>
          <p:nvPr/>
        </p:nvCxnSpPr>
        <p:spPr bwMode="auto">
          <a:xfrm flipH="1">
            <a:off x="2159992" y="4504487"/>
            <a:ext cx="4248472" cy="2010406"/>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8" name="52 Conector recto de flecha"/>
          <p:cNvCxnSpPr>
            <a:cxnSpLocks noChangeShapeType="1"/>
            <a:stCxn id="21" idx="1"/>
          </p:cNvCxnSpPr>
          <p:nvPr/>
        </p:nvCxnSpPr>
        <p:spPr bwMode="auto">
          <a:xfrm flipH="1">
            <a:off x="2952081" y="3383717"/>
            <a:ext cx="3456383" cy="311169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cxnSp>
        <p:nvCxnSpPr>
          <p:cNvPr id="19" name="54 Conector recto de flecha"/>
          <p:cNvCxnSpPr>
            <a:cxnSpLocks noChangeShapeType="1"/>
          </p:cNvCxnSpPr>
          <p:nvPr/>
        </p:nvCxnSpPr>
        <p:spPr bwMode="auto">
          <a:xfrm flipH="1">
            <a:off x="1367904" y="2700511"/>
            <a:ext cx="5118393" cy="3825602"/>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xmlns="">
                <a:noFill/>
              </a14:hiddenFill>
            </a:ext>
          </a:extLst>
        </p:spPr>
      </p:cxnSp>
      <p:sp>
        <p:nvSpPr>
          <p:cNvPr id="20" name="19 CuadroTexto"/>
          <p:cNvSpPr txBox="1"/>
          <p:nvPr/>
        </p:nvSpPr>
        <p:spPr>
          <a:xfrm>
            <a:off x="6408464" y="1404367"/>
            <a:ext cx="3071813"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s-MX"/>
            </a:defPPr>
            <a:lvl1pPr algn="ctr">
              <a:defRPr sz="1200">
                <a:solidFill>
                  <a:srgbClr val="CCECFF"/>
                </a:solidFill>
              </a:defRPr>
            </a:lvl1pPr>
          </a:lstStyle>
          <a:p>
            <a:pPr algn="just"/>
            <a:r>
              <a:rPr lang="es-MX" u="sng" dirty="0">
                <a:solidFill>
                  <a:schemeClr val="tx1"/>
                </a:solidFill>
                <a:latin typeface="Adobe Caslon Pro"/>
              </a:rPr>
              <a:t>1er. Paso</a:t>
            </a:r>
            <a:r>
              <a:rPr lang="es-MX" dirty="0">
                <a:solidFill>
                  <a:schemeClr val="tx1"/>
                </a:solidFill>
                <a:latin typeface="Adobe Caslon Pro"/>
              </a:rPr>
              <a:t>. En la pestaña: </a:t>
            </a:r>
            <a:r>
              <a:rPr lang="es-MX" b="1" dirty="0" err="1" smtClean="0">
                <a:solidFill>
                  <a:schemeClr val="tx1"/>
                </a:solidFill>
                <a:latin typeface="Adobe Caslon Pro"/>
              </a:rPr>
              <a:t>fact</a:t>
            </a:r>
            <a:r>
              <a:rPr lang="es-MX" b="1" dirty="0" smtClean="0">
                <a:solidFill>
                  <a:schemeClr val="tx1"/>
                </a:solidFill>
                <a:latin typeface="Adobe Caslon Pro"/>
              </a:rPr>
              <a:t> </a:t>
            </a:r>
            <a:r>
              <a:rPr lang="es-MX" b="1" dirty="0" err="1" smtClean="0">
                <a:solidFill>
                  <a:schemeClr val="tx1"/>
                </a:solidFill>
                <a:latin typeface="Adobe Caslon Pro"/>
              </a:rPr>
              <a:t>efi</a:t>
            </a:r>
            <a:r>
              <a:rPr lang="es-MX" b="1" dirty="0" smtClean="0">
                <a:solidFill>
                  <a:schemeClr val="tx1"/>
                </a:solidFill>
                <a:latin typeface="Adobe Caslon Pro"/>
              </a:rPr>
              <a:t>-SUPERIOR</a:t>
            </a:r>
            <a:r>
              <a:rPr lang="es-MX" dirty="0" smtClean="0">
                <a:solidFill>
                  <a:schemeClr val="tx1"/>
                </a:solidFill>
                <a:latin typeface="Adobe Caslon Pro"/>
              </a:rPr>
              <a:t> </a:t>
            </a:r>
            <a:r>
              <a:rPr lang="es-MX" dirty="0">
                <a:solidFill>
                  <a:schemeClr val="tx1"/>
                </a:solidFill>
                <a:latin typeface="Adobe Caslon Pro"/>
              </a:rPr>
              <a:t>corresponde </a:t>
            </a:r>
            <a:r>
              <a:rPr lang="es-ES_tradnl" kern="0" dirty="0" smtClean="0">
                <a:solidFill>
                  <a:schemeClr val="tx1"/>
                </a:solidFill>
                <a:latin typeface="Adobe Caslon Pro"/>
              </a:rPr>
              <a:t>el superior jerárquico o supervisor directo</a:t>
            </a:r>
            <a:r>
              <a:rPr lang="es-MX" dirty="0" smtClean="0">
                <a:solidFill>
                  <a:schemeClr val="tx1"/>
                </a:solidFill>
                <a:latin typeface="Adobe Caslon Pro"/>
              </a:rPr>
              <a:t> </a:t>
            </a:r>
            <a:r>
              <a:rPr lang="es-MX" dirty="0">
                <a:solidFill>
                  <a:schemeClr val="tx1"/>
                </a:solidFill>
                <a:latin typeface="Adobe Caslon Pro"/>
              </a:rPr>
              <a:t>y es él quién debe empezar la evaluación </a:t>
            </a:r>
            <a:r>
              <a:rPr lang="es-MX" dirty="0" smtClean="0">
                <a:solidFill>
                  <a:schemeClr val="tx1"/>
                </a:solidFill>
                <a:latin typeface="Adobe Caslon Pro"/>
              </a:rPr>
              <a:t>calificando cada capacidad </a:t>
            </a:r>
            <a:r>
              <a:rPr lang="es-MX" dirty="0">
                <a:solidFill>
                  <a:schemeClr val="tx1"/>
                </a:solidFill>
                <a:latin typeface="Adobe Caslon Pro"/>
              </a:rPr>
              <a:t>Profesional de Desarrollo Administrativo y calidad (gerencial o directiva).</a:t>
            </a:r>
            <a:endParaRPr lang="es-ES" dirty="0">
              <a:solidFill>
                <a:schemeClr val="tx1"/>
              </a:solidFill>
              <a:latin typeface="Adobe Caslon Pro"/>
            </a:endParaRPr>
          </a:p>
        </p:txBody>
      </p:sp>
      <p:sp>
        <p:nvSpPr>
          <p:cNvPr id="21" name="20 CuadroTexto"/>
          <p:cNvSpPr txBox="1"/>
          <p:nvPr/>
        </p:nvSpPr>
        <p:spPr>
          <a:xfrm>
            <a:off x="6408464" y="3060551"/>
            <a:ext cx="3071813"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defPPr>
              <a:defRPr lang="es-MX"/>
            </a:defPPr>
            <a:lvl1pPr algn="ctr">
              <a:defRPr sz="1200">
                <a:solidFill>
                  <a:srgbClr val="CCEC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u="sng" dirty="0">
                <a:solidFill>
                  <a:schemeClr val="tx1"/>
                </a:solidFill>
                <a:latin typeface="Adobe Caslon Pro"/>
              </a:rPr>
              <a:t>2do. Paso</a:t>
            </a:r>
            <a:r>
              <a:rPr lang="es-MX" dirty="0">
                <a:solidFill>
                  <a:schemeClr val="tx1"/>
                </a:solidFill>
                <a:latin typeface="Adobe Caslon Pro"/>
              </a:rPr>
              <a:t>. En la pestaña: </a:t>
            </a:r>
            <a:r>
              <a:rPr lang="es-MX" b="1" dirty="0" err="1" smtClean="0">
                <a:solidFill>
                  <a:schemeClr val="tx1"/>
                </a:solidFill>
                <a:latin typeface="Adobe Caslon Pro"/>
              </a:rPr>
              <a:t>fact</a:t>
            </a:r>
            <a:r>
              <a:rPr lang="es-MX" b="1" dirty="0" smtClean="0">
                <a:solidFill>
                  <a:schemeClr val="tx1"/>
                </a:solidFill>
                <a:latin typeface="Adobe Caslon Pro"/>
              </a:rPr>
              <a:t> </a:t>
            </a:r>
            <a:r>
              <a:rPr lang="es-MX" b="1" dirty="0" err="1" smtClean="0">
                <a:solidFill>
                  <a:schemeClr val="tx1"/>
                </a:solidFill>
                <a:latin typeface="Adobe Caslon Pro"/>
              </a:rPr>
              <a:t>efi</a:t>
            </a:r>
            <a:r>
              <a:rPr lang="es-MX" b="1" dirty="0" smtClean="0">
                <a:solidFill>
                  <a:schemeClr val="tx1"/>
                </a:solidFill>
                <a:latin typeface="Adobe Caslon Pro"/>
              </a:rPr>
              <a:t>-AUTO </a:t>
            </a:r>
            <a:r>
              <a:rPr lang="es-MX" dirty="0">
                <a:solidFill>
                  <a:schemeClr val="tx1"/>
                </a:solidFill>
                <a:latin typeface="Adobe Caslon Pro"/>
              </a:rPr>
              <a:t>corresponde al servidor público evaluado.</a:t>
            </a:r>
            <a:endParaRPr lang="es-ES" dirty="0">
              <a:solidFill>
                <a:schemeClr val="tx1"/>
              </a:solidFill>
              <a:latin typeface="Adobe Caslon Pro"/>
            </a:endParaRPr>
          </a:p>
        </p:txBody>
      </p:sp>
      <p:sp>
        <p:nvSpPr>
          <p:cNvPr id="22" name="21 CuadroTexto"/>
          <p:cNvSpPr txBox="1"/>
          <p:nvPr/>
        </p:nvSpPr>
        <p:spPr>
          <a:xfrm>
            <a:off x="6408464" y="3996655"/>
            <a:ext cx="3102340" cy="10156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s-MX"/>
            </a:defPPr>
            <a:lvl1pPr algn="ctr">
              <a:defRPr sz="1200">
                <a:solidFill>
                  <a:srgbClr val="CCEC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MX" u="sng" dirty="0">
                <a:solidFill>
                  <a:schemeClr val="tx1"/>
                </a:solidFill>
                <a:latin typeface="Adobe Caslon Pro"/>
              </a:rPr>
              <a:t>3er. Paso</a:t>
            </a:r>
            <a:r>
              <a:rPr lang="es-MX" dirty="0">
                <a:solidFill>
                  <a:schemeClr val="tx1"/>
                </a:solidFill>
                <a:latin typeface="Adobe Caslon Pro"/>
              </a:rPr>
              <a:t>. En la pestaña: </a:t>
            </a:r>
            <a:r>
              <a:rPr lang="es-MX" b="1" dirty="0" err="1" smtClean="0">
                <a:solidFill>
                  <a:schemeClr val="tx1"/>
                </a:solidFill>
                <a:latin typeface="Adobe Caslon Pro"/>
              </a:rPr>
              <a:t>fact</a:t>
            </a:r>
            <a:r>
              <a:rPr lang="es-MX" b="1" dirty="0" smtClean="0">
                <a:solidFill>
                  <a:schemeClr val="tx1"/>
                </a:solidFill>
                <a:latin typeface="Adobe Caslon Pro"/>
              </a:rPr>
              <a:t> efi-3°EVALUADOR</a:t>
            </a:r>
            <a:r>
              <a:rPr lang="es-MX" dirty="0" smtClean="0">
                <a:solidFill>
                  <a:schemeClr val="tx1"/>
                </a:solidFill>
                <a:latin typeface="Adobe Caslon Pro"/>
              </a:rPr>
              <a:t> </a:t>
            </a:r>
            <a:r>
              <a:rPr lang="es-MX" dirty="0">
                <a:solidFill>
                  <a:schemeClr val="tx1"/>
                </a:solidFill>
                <a:latin typeface="Adobe Caslon Pro"/>
              </a:rPr>
              <a:t>corresponde al jefe del jefe inmediato superior o algún otro servidor público con relación funcional con el evaluado.</a:t>
            </a:r>
            <a:endParaRPr lang="es-ES" dirty="0">
              <a:solidFill>
                <a:schemeClr val="tx1"/>
              </a:solidFill>
              <a:latin typeface="Adobe Caslon Pro"/>
            </a:endParaRPr>
          </a:p>
        </p:txBody>
      </p:sp>
      <p:pic>
        <p:nvPicPr>
          <p:cNvPr id="16386" name="Picture 2"/>
          <p:cNvPicPr>
            <a:picLocks noChangeAspect="1" noChangeArrowheads="1"/>
          </p:cNvPicPr>
          <p:nvPr/>
        </p:nvPicPr>
        <p:blipFill>
          <a:blip r:embed="rId4" cstate="print"/>
          <a:srcRect l="4725" t="92655" r="17314" b="5868"/>
          <a:stretch>
            <a:fillRect/>
          </a:stretch>
        </p:blipFill>
        <p:spPr bwMode="auto">
          <a:xfrm>
            <a:off x="287784" y="6516935"/>
            <a:ext cx="5544616" cy="144016"/>
          </a:xfrm>
          <a:prstGeom prst="rect">
            <a:avLst/>
          </a:prstGeom>
          <a:noFill/>
          <a:ln w="9525">
            <a:solidFill>
              <a:schemeClr val="tx1"/>
            </a:solidFill>
            <a:miter lim="800000"/>
            <a:headEnd/>
            <a:tailEnd/>
          </a:ln>
        </p:spPr>
      </p:pic>
      <p:sp>
        <p:nvSpPr>
          <p:cNvPr id="27" name="26 Llamada de nube"/>
          <p:cNvSpPr/>
          <p:nvPr/>
        </p:nvSpPr>
        <p:spPr>
          <a:xfrm>
            <a:off x="6912520" y="5292799"/>
            <a:ext cx="2357454" cy="857256"/>
          </a:xfrm>
          <a:prstGeom prst="cloudCallout">
            <a:avLst>
              <a:gd name="adj1" fmla="val 19229"/>
              <a:gd name="adj2" fmla="val -8101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MX" sz="900" b="1" dirty="0" smtClean="0">
                <a:solidFill>
                  <a:schemeClr val="tx1"/>
                </a:solidFill>
              </a:rPr>
              <a:t>EL SUPERIOR JERÁRQUICO Y EL TERCER EVALUADOR DEBEN SER DIFERENTES</a:t>
            </a:r>
            <a:endParaRPr lang="es-MX" sz="900" b="1" dirty="0">
              <a:solidFill>
                <a:schemeClr val="tx1"/>
              </a:solidFill>
            </a:endParaRPr>
          </a:p>
        </p:txBody>
      </p:sp>
    </p:spTree>
    <p:extLst>
      <p:ext uri="{BB962C8B-B14F-4D97-AF65-F5344CB8AC3E}">
        <p14:creationId xmlns="" xmlns:p14="http://schemas.microsoft.com/office/powerpoint/2010/main" val="3420522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180231"/>
            <a:ext cx="9690548" cy="400110"/>
          </a:xfrm>
          <a:prstGeom prst="rect">
            <a:avLst/>
          </a:prstGeom>
          <a:noFill/>
          <a:ln w="9525">
            <a:noFill/>
            <a:miter lim="800000"/>
            <a:headEnd/>
            <a:tailEnd/>
          </a:ln>
        </p:spPr>
        <p:txBody>
          <a:bodyPr wrap="square">
            <a:spAutoFit/>
          </a:bodyPr>
          <a:lstStyle/>
          <a:p>
            <a:pPr algn="ct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Evaluación de Actividades Extraordinarias y Aportaciones Destacadas</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4" name="3 Título"/>
          <p:cNvSpPr>
            <a:spLocks noGrp="1"/>
          </p:cNvSpPr>
          <p:nvPr>
            <p:ph type="title"/>
          </p:nvPr>
        </p:nvSpPr>
        <p:spPr>
          <a:xfrm>
            <a:off x="503808" y="612280"/>
            <a:ext cx="3528168" cy="360040"/>
          </a:xfrm>
        </p:spPr>
        <p:txBody>
          <a:bodyPr>
            <a:normAutofit/>
          </a:bodyPr>
          <a:lstStyle/>
          <a:p>
            <a:pPr algn="ctr"/>
            <a:r>
              <a:rPr lang="es-ES" sz="1600" i="1" u="sng" dirty="0" smtClean="0">
                <a:solidFill>
                  <a:schemeClr val="accent6">
                    <a:lumMod val="75000"/>
                  </a:schemeClr>
                </a:solidFill>
                <a:effectLst>
                  <a:outerShdw blurRad="38100" dist="38100" dir="2700000" algn="tl">
                    <a:srgbClr val="000000">
                      <a:alpha val="43137"/>
                    </a:srgbClr>
                  </a:outerShdw>
                </a:effectLst>
                <a:latin typeface="Adobe Caslon Pro"/>
              </a:rPr>
              <a:t>Actividades Extraordinarias</a:t>
            </a:r>
            <a:endParaRPr lang="es-MX" sz="1600" i="1" u="sng" dirty="0"/>
          </a:p>
        </p:txBody>
      </p:sp>
      <p:sp>
        <p:nvSpPr>
          <p:cNvPr id="8" name="3 Título"/>
          <p:cNvSpPr txBox="1">
            <a:spLocks/>
          </p:cNvSpPr>
          <p:nvPr/>
        </p:nvSpPr>
        <p:spPr>
          <a:xfrm>
            <a:off x="5616376" y="540271"/>
            <a:ext cx="3528168" cy="393921"/>
          </a:xfrm>
          <a:prstGeom prst="rect">
            <a:avLst/>
          </a:prstGeom>
        </p:spPr>
        <p:txBody>
          <a:bodyPr vert="horz" lIns="100803" tIns="50402" rIns="100803" bIns="50402" rtlCol="0" anchor="b">
            <a:normAutofit fontScale="97500"/>
          </a:bodyPr>
          <a:lstStyle/>
          <a:p>
            <a:pPr marL="0" marR="0" lvl="0" indent="0" algn="ctr" fontAlgn="auto">
              <a:lnSpc>
                <a:spcPct val="100000"/>
              </a:lnSpc>
              <a:spcBef>
                <a:spcPct val="0"/>
              </a:spcBef>
              <a:spcAft>
                <a:spcPts val="0"/>
              </a:spcAft>
              <a:buClrTx/>
              <a:buSzTx/>
              <a:tabLst/>
              <a:defRPr/>
            </a:pPr>
            <a:r>
              <a:rPr lang="es-ES" sz="1600" b="1" i="1" u="sng" dirty="0" smtClean="0">
                <a:solidFill>
                  <a:schemeClr val="accent6">
                    <a:lumMod val="75000"/>
                  </a:schemeClr>
                </a:solidFill>
                <a:effectLst>
                  <a:outerShdw blurRad="38100" dist="38100" dir="2700000" algn="tl">
                    <a:srgbClr val="000000">
                      <a:alpha val="43137"/>
                    </a:srgbClr>
                  </a:outerShdw>
                </a:effectLst>
                <a:latin typeface="Adobe Caslon Pro"/>
                <a:ea typeface="+mj-ea"/>
                <a:cs typeface="+mj-cs"/>
              </a:rPr>
              <a:t>Aportaciones Destacadas</a:t>
            </a:r>
            <a:endParaRPr lang="es-MX" sz="1600" b="1" i="1" u="sng" dirty="0">
              <a:solidFill>
                <a:schemeClr val="accent6">
                  <a:lumMod val="75000"/>
                </a:schemeClr>
              </a:solidFill>
              <a:effectLst>
                <a:outerShdw blurRad="38100" dist="38100" dir="2700000" algn="tl">
                  <a:srgbClr val="000000">
                    <a:alpha val="43137"/>
                  </a:srgbClr>
                </a:outerShdw>
              </a:effectLst>
              <a:latin typeface="Adobe Caslon Pro"/>
              <a:ea typeface="+mj-ea"/>
              <a:cs typeface="+mj-cs"/>
            </a:endParaRPr>
          </a:p>
        </p:txBody>
      </p:sp>
      <p:pic>
        <p:nvPicPr>
          <p:cNvPr id="11265" name="Picture 1"/>
          <p:cNvPicPr>
            <a:picLocks noChangeAspect="1" noChangeArrowheads="1"/>
          </p:cNvPicPr>
          <p:nvPr/>
        </p:nvPicPr>
        <p:blipFill>
          <a:blip r:embed="rId2" cstate="print"/>
          <a:srcRect l="1179" t="17352" r="59840" b="22477"/>
          <a:stretch>
            <a:fillRect/>
          </a:stretch>
        </p:blipFill>
        <p:spPr bwMode="auto">
          <a:xfrm>
            <a:off x="143768" y="972319"/>
            <a:ext cx="4752528" cy="5688632"/>
          </a:xfrm>
          <a:prstGeom prst="rect">
            <a:avLst/>
          </a:prstGeom>
          <a:noFill/>
          <a:ln w="9525">
            <a:solidFill>
              <a:schemeClr val="tx1"/>
            </a:solidFill>
            <a:miter lim="800000"/>
            <a:headEnd/>
            <a:tailEnd/>
          </a:ln>
        </p:spPr>
      </p:pic>
      <p:pic>
        <p:nvPicPr>
          <p:cNvPr id="11266" name="Picture 2"/>
          <p:cNvPicPr>
            <a:picLocks noChangeAspect="1" noChangeArrowheads="1"/>
          </p:cNvPicPr>
          <p:nvPr/>
        </p:nvPicPr>
        <p:blipFill>
          <a:blip r:embed="rId3" cstate="print"/>
          <a:srcRect l="1179" t="17352" r="61021" b="16204"/>
          <a:stretch>
            <a:fillRect/>
          </a:stretch>
        </p:blipFill>
        <p:spPr bwMode="auto">
          <a:xfrm>
            <a:off x="5184328" y="972319"/>
            <a:ext cx="4680520" cy="5688632"/>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04313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52239"/>
            <a:ext cx="9690548" cy="400110"/>
          </a:xfrm>
          <a:prstGeom prst="rect">
            <a:avLst/>
          </a:prstGeom>
          <a:noFill/>
          <a:ln w="9525">
            <a:noFill/>
            <a:miter lim="800000"/>
            <a:headEnd/>
            <a:tailEnd/>
          </a:ln>
        </p:spPr>
        <p:txBody>
          <a:bodyPr wrap="square">
            <a:spAutoFit/>
          </a:bodyPr>
          <a:lstStyle/>
          <a:p>
            <a:pPr algn="ct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Evaluación de Actividades Extraordinarias y Aportaciones Destacadas</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4" name="3 Título"/>
          <p:cNvSpPr>
            <a:spLocks noGrp="1"/>
          </p:cNvSpPr>
          <p:nvPr>
            <p:ph type="title"/>
          </p:nvPr>
        </p:nvSpPr>
        <p:spPr>
          <a:xfrm>
            <a:off x="503808" y="684287"/>
            <a:ext cx="3528168" cy="393921"/>
          </a:xfrm>
        </p:spPr>
        <p:txBody>
          <a:bodyPr>
            <a:normAutofit fontScale="90000"/>
          </a:bodyPr>
          <a:lstStyle/>
          <a:p>
            <a:r>
              <a:rPr lang="es-ES" i="1" u="sng" dirty="0" smtClean="0">
                <a:solidFill>
                  <a:schemeClr val="accent6">
                    <a:lumMod val="75000"/>
                  </a:schemeClr>
                </a:solidFill>
                <a:effectLst>
                  <a:outerShdw blurRad="38100" dist="38100" dir="2700000" algn="tl">
                    <a:srgbClr val="000000">
                      <a:alpha val="43137"/>
                    </a:srgbClr>
                  </a:outerShdw>
                </a:effectLst>
                <a:latin typeface="Adobe Caslon Pro"/>
              </a:rPr>
              <a:t>Actividades Extraordinarias</a:t>
            </a:r>
            <a:endParaRPr lang="es-MX" i="1" u="sng" dirty="0"/>
          </a:p>
        </p:txBody>
      </p:sp>
      <p:sp>
        <p:nvSpPr>
          <p:cNvPr id="7" name="6 Marcador de texto"/>
          <p:cNvSpPr>
            <a:spLocks noGrp="1"/>
          </p:cNvSpPr>
          <p:nvPr>
            <p:ph type="body" sz="half" idx="2"/>
          </p:nvPr>
        </p:nvSpPr>
        <p:spPr>
          <a:xfrm>
            <a:off x="215776" y="1116335"/>
            <a:ext cx="4752528" cy="1872208"/>
          </a:xfr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a:normAutofit/>
          </a:bodyPr>
          <a:lstStyle/>
          <a:p>
            <a:pPr algn="just"/>
            <a:r>
              <a:rPr lang="es-MX" sz="1400" dirty="0" smtClean="0">
                <a:solidFill>
                  <a:schemeClr val="tx1"/>
                </a:solidFill>
                <a:latin typeface="Adobe Caslon Pro" pitchFamily="18" charset="0"/>
              </a:rPr>
              <a:t>Entendidas éstas como los encargos temporales del despacho, la suplencia de servidores públicos en el ejercicio de atribuciones legales, las comisiones oficiales que se determinen relevantes para el cumplimiento de los objetivos institucionales, que resulten significativas para el desarrollo del capital humano y, en su caso, contribuyan a la mejora de la Institución.</a:t>
            </a:r>
          </a:p>
          <a:p>
            <a:pPr algn="just"/>
            <a:endParaRPr lang="es-MX" sz="1400" dirty="0" smtClean="0">
              <a:solidFill>
                <a:schemeClr val="tx1"/>
              </a:solidFill>
              <a:latin typeface="Adobe Caslon Pro" pitchFamily="18" charset="0"/>
            </a:endParaRPr>
          </a:p>
          <a:p>
            <a:pPr algn="just"/>
            <a:endParaRPr lang="es-MX" sz="1400" dirty="0" smtClean="0">
              <a:solidFill>
                <a:schemeClr val="tx1"/>
              </a:solidFill>
              <a:latin typeface="Adobe Caslon Pro" pitchFamily="18" charset="0"/>
            </a:endParaRPr>
          </a:p>
          <a:p>
            <a:pPr algn="just"/>
            <a:endParaRPr lang="es-ES" sz="1400" dirty="0" smtClean="0">
              <a:solidFill>
                <a:schemeClr val="tx1"/>
              </a:solidFill>
              <a:latin typeface="Adobe Caslon Pro" pitchFamily="18" charset="0"/>
            </a:endParaRPr>
          </a:p>
          <a:p>
            <a:endParaRPr lang="es-MX" dirty="0">
              <a:solidFill>
                <a:schemeClr val="tx1"/>
              </a:solidFill>
            </a:endParaRPr>
          </a:p>
        </p:txBody>
      </p:sp>
      <p:sp>
        <p:nvSpPr>
          <p:cNvPr id="8" name="3 Título"/>
          <p:cNvSpPr txBox="1">
            <a:spLocks/>
          </p:cNvSpPr>
          <p:nvPr/>
        </p:nvSpPr>
        <p:spPr>
          <a:xfrm>
            <a:off x="5616376" y="684287"/>
            <a:ext cx="3528168" cy="393921"/>
          </a:xfrm>
          <a:prstGeom prst="rect">
            <a:avLst/>
          </a:prstGeom>
        </p:spPr>
        <p:txBody>
          <a:bodyPr vert="horz" lIns="100803" tIns="50402" rIns="100803" bIns="50402" rtlCol="0" anchor="b">
            <a:normAutofit fontScale="90000" lnSpcReduction="10000"/>
          </a:bodyPr>
          <a:lstStyle/>
          <a:p>
            <a:pPr marL="0" marR="0" lvl="0" indent="0" algn="l" defTabSz="1008035" rtl="0" eaLnBrk="1" fontAlgn="auto" latinLnBrk="0" hangingPunct="1">
              <a:lnSpc>
                <a:spcPct val="100000"/>
              </a:lnSpc>
              <a:spcBef>
                <a:spcPct val="0"/>
              </a:spcBef>
              <a:spcAft>
                <a:spcPts val="0"/>
              </a:spcAft>
              <a:buClrTx/>
              <a:buSzTx/>
              <a:buFontTx/>
              <a:buNone/>
              <a:tabLst/>
              <a:defRPr/>
            </a:pPr>
            <a:r>
              <a:rPr kumimoji="0" lang="es-ES" sz="2200" b="1" i="1" u="sng" strike="noStrike" kern="1200" cap="none" spc="0" normalizeH="0" baseline="0" noProof="0" dirty="0" smtClean="0">
                <a:ln>
                  <a:noFill/>
                </a:ln>
                <a:solidFill>
                  <a:schemeClr val="accent6">
                    <a:lumMod val="75000"/>
                  </a:schemeClr>
                </a:solidFill>
                <a:effectLst>
                  <a:outerShdw blurRad="38100" dist="38100" dir="2700000" algn="tl">
                    <a:srgbClr val="000000">
                      <a:alpha val="43137"/>
                    </a:srgbClr>
                  </a:outerShdw>
                </a:effectLst>
                <a:uLnTx/>
                <a:uFillTx/>
                <a:latin typeface="Adobe Caslon Pro"/>
                <a:ea typeface="+mj-ea"/>
                <a:cs typeface="+mj-cs"/>
              </a:rPr>
              <a:t>Aportaciones Destacadas</a:t>
            </a:r>
            <a:endParaRPr kumimoji="0" lang="es-MX" sz="2200" b="1" i="1" u="sng" strike="noStrike" kern="1200" cap="none" spc="0" normalizeH="0" baseline="0" noProof="0" dirty="0">
              <a:ln>
                <a:noFill/>
              </a:ln>
              <a:solidFill>
                <a:schemeClr val="tx1"/>
              </a:solidFill>
              <a:effectLst/>
              <a:uLnTx/>
              <a:uFillTx/>
              <a:latin typeface="Trajan Pro" pitchFamily="18" charset="0"/>
              <a:ea typeface="+mj-ea"/>
              <a:cs typeface="+mj-cs"/>
            </a:endParaRPr>
          </a:p>
        </p:txBody>
      </p:sp>
      <p:sp>
        <p:nvSpPr>
          <p:cNvPr id="9" name="6 Marcador de texto"/>
          <p:cNvSpPr txBox="1">
            <a:spLocks/>
          </p:cNvSpPr>
          <p:nvPr/>
        </p:nvSpPr>
        <p:spPr>
          <a:xfrm>
            <a:off x="5256336" y="1116335"/>
            <a:ext cx="4464496" cy="1872208"/>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vert="horz" lIns="100803" tIns="50402" rIns="100803" bIns="50402" rtlCol="0">
            <a:normAutofit lnSpcReduction="10000"/>
          </a:bodyPr>
          <a:lstStyle/>
          <a:p>
            <a:pPr algn="just"/>
            <a:r>
              <a:rPr lang="es-MX" sz="1400" dirty="0" smtClean="0">
                <a:solidFill>
                  <a:schemeClr val="tx1"/>
                </a:solidFill>
                <a:latin typeface="Adobe Caslon Pro" pitchFamily="18" charset="0"/>
              </a:rPr>
              <a:t>Entendidas éstas como las realizadas por iniciativa propia del servidor público evaluado, cuyos resultados puedan ser verificados y documentados; que contribuyan a mejorar el desempeño de sus funciones o que impliquen una contribución al desarrollo de capital humano en otros servidores públicos, en su caso, contribuyan en la mejora de la Institución o aporten beneficios a la población.</a:t>
            </a:r>
            <a:endParaRPr lang="es-MX" sz="1400" dirty="0">
              <a:solidFill>
                <a:schemeClr val="tx1"/>
              </a:solidFill>
              <a:latin typeface="Adobe Caslon Pro" pitchFamily="18" charset="0"/>
            </a:endParaRPr>
          </a:p>
        </p:txBody>
      </p:sp>
      <p:cxnSp>
        <p:nvCxnSpPr>
          <p:cNvPr id="12" name="11 Conector recto"/>
          <p:cNvCxnSpPr/>
          <p:nvPr/>
        </p:nvCxnSpPr>
        <p:spPr>
          <a:xfrm>
            <a:off x="3816176" y="3060551"/>
            <a:ext cx="1080120" cy="57606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4" name="13 Conector recto"/>
          <p:cNvCxnSpPr/>
          <p:nvPr/>
        </p:nvCxnSpPr>
        <p:spPr>
          <a:xfrm flipH="1">
            <a:off x="4896296" y="3060551"/>
            <a:ext cx="936104" cy="576064"/>
          </a:xfrm>
          <a:prstGeom prst="line">
            <a:avLst/>
          </a:prstGeom>
          <a:ln/>
        </p:spPr>
        <p:style>
          <a:lnRef idx="2">
            <a:schemeClr val="accent2"/>
          </a:lnRef>
          <a:fillRef idx="0">
            <a:schemeClr val="accent2"/>
          </a:fillRef>
          <a:effectRef idx="1">
            <a:schemeClr val="accent2"/>
          </a:effectRef>
          <a:fontRef idx="minor">
            <a:schemeClr val="tx1"/>
          </a:fontRef>
        </p:style>
      </p:cxnSp>
      <p:sp>
        <p:nvSpPr>
          <p:cNvPr id="22" name="21 Rectángulo redondeado"/>
          <p:cNvSpPr/>
          <p:nvPr/>
        </p:nvSpPr>
        <p:spPr>
          <a:xfrm>
            <a:off x="1439912" y="3708623"/>
            <a:ext cx="7416824" cy="817245"/>
          </a:xfrm>
          <a:prstGeom prst="roundRect">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MX" sz="1400" dirty="0" smtClean="0">
                <a:solidFill>
                  <a:schemeClr val="tx1"/>
                </a:solidFill>
                <a:latin typeface="Adobe Caslon Pro" pitchFamily="18" charset="0"/>
              </a:rPr>
              <a:t>El puntaje derivado de la valoración de actividades extraordinarias y de las aportaciones destacadas será evaluado por el superior jerárquico o supervisor directo del evaluado y deberán contar con el visto bueno </a:t>
            </a:r>
            <a:r>
              <a:rPr lang="es-MX" sz="1400" dirty="0" smtClean="0">
                <a:solidFill>
                  <a:schemeClr val="tx1"/>
                </a:solidFill>
                <a:latin typeface="Adobe Caslon Pro" pitchFamily="18" charset="0"/>
              </a:rPr>
              <a:t>del Titular de la Unidad.</a:t>
            </a:r>
            <a:endParaRPr lang="es-MX" sz="1400" b="1" dirty="0" smtClean="0">
              <a:solidFill>
                <a:schemeClr val="tx1"/>
              </a:solidFill>
              <a:latin typeface="Adobe Caslon Pro" pitchFamily="18" charset="0"/>
            </a:endParaRPr>
          </a:p>
        </p:txBody>
      </p:sp>
      <p:sp>
        <p:nvSpPr>
          <p:cNvPr id="24" name="23 Rectángulo redondeado"/>
          <p:cNvSpPr/>
          <p:nvPr/>
        </p:nvSpPr>
        <p:spPr>
          <a:xfrm>
            <a:off x="2232000" y="5436815"/>
            <a:ext cx="5472608" cy="578882"/>
          </a:xfrm>
          <a:prstGeom prst="roundRect">
            <a:avLst/>
          </a:prstGeom>
          <a:solidFill>
            <a:schemeClr val="accent6">
              <a:lumMod val="5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MX" sz="1400" b="1" dirty="0" smtClean="0">
                <a:solidFill>
                  <a:schemeClr val="tx1"/>
                </a:solidFill>
                <a:latin typeface="Adobe Caslon Pro" pitchFamily="18" charset="0"/>
              </a:rPr>
              <a:t>Asimismo, deberán contar con evidencia documental que permita su eventual verificación.</a:t>
            </a:r>
          </a:p>
        </p:txBody>
      </p:sp>
      <p:cxnSp>
        <p:nvCxnSpPr>
          <p:cNvPr id="25" name="24 Conector recto"/>
          <p:cNvCxnSpPr/>
          <p:nvPr/>
        </p:nvCxnSpPr>
        <p:spPr>
          <a:xfrm>
            <a:off x="3888184" y="4788743"/>
            <a:ext cx="1080120" cy="576064"/>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6" name="25 Conector recto"/>
          <p:cNvCxnSpPr/>
          <p:nvPr/>
        </p:nvCxnSpPr>
        <p:spPr>
          <a:xfrm flipH="1">
            <a:off x="4968304" y="4788743"/>
            <a:ext cx="936104" cy="576064"/>
          </a:xfrm>
          <a:prstGeom prst="line">
            <a:avLst/>
          </a:prstGeom>
          <a:ln/>
        </p:spPr>
        <p:style>
          <a:lnRef idx="2">
            <a:schemeClr val="accent2"/>
          </a:lnRef>
          <a:fillRef idx="0">
            <a:schemeClr val="accent2"/>
          </a:fillRef>
          <a:effectRef idx="1">
            <a:schemeClr val="accent2"/>
          </a:effectRef>
          <a:fontRef idx="minor">
            <a:schemeClr val="tx1"/>
          </a:fontRef>
        </p:style>
      </p:cxnSp>
      <p:sp>
        <p:nvSpPr>
          <p:cNvPr id="27" name="26 Rectángulo"/>
          <p:cNvSpPr/>
          <p:nvPr/>
        </p:nvSpPr>
        <p:spPr>
          <a:xfrm>
            <a:off x="1799952" y="6300911"/>
            <a:ext cx="8064896" cy="246221"/>
          </a:xfrm>
          <a:prstGeom prst="rect">
            <a:avLst/>
          </a:prstGeom>
        </p:spPr>
        <p:txBody>
          <a:bodyPr wrap="square">
            <a:spAutoFit/>
          </a:bodyPr>
          <a:lstStyle/>
          <a:p>
            <a:pPr algn="r"/>
            <a:r>
              <a:rPr lang="es-ES" sz="1000" i="1" dirty="0" smtClean="0">
                <a:latin typeface="Adobe Caslon Pro"/>
              </a:rPr>
              <a:t>Numeral 56.5 Frac. III.</a:t>
            </a:r>
            <a:r>
              <a:rPr lang="es-MX" sz="1000" i="1" dirty="0" smtClean="0">
                <a:latin typeface="Adobe Caslon Pro"/>
              </a:rPr>
              <a:t>, Incisos c) y d). Acuerdo por el que se emiten las Disposiciones en las materias de Recursos Humanos.</a:t>
            </a:r>
          </a:p>
        </p:txBody>
      </p:sp>
    </p:spTree>
    <p:extLst>
      <p:ext uri="{BB962C8B-B14F-4D97-AF65-F5344CB8AC3E}">
        <p14:creationId xmlns="" xmlns:p14="http://schemas.microsoft.com/office/powerpoint/2010/main" val="104313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52239"/>
            <a:ext cx="9690548" cy="707886"/>
          </a:xfrm>
          <a:prstGeom prst="rect">
            <a:avLst/>
          </a:prstGeom>
          <a:noFill/>
          <a:ln w="9525">
            <a:noFill/>
            <a:miter lim="800000"/>
            <a:headEnd/>
            <a:tailEnd/>
          </a:ln>
        </p:spPr>
        <p:txBody>
          <a:bodyPr wrap="square">
            <a:spAutoFit/>
          </a:bodyPr>
          <a:lstStyle/>
          <a:p>
            <a:pPr algn="ct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Evaluaciones de Aportaciones Destacadas, que aplica el Superior Jerárquico (En su caso)</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5" name="4 Rectángulo"/>
          <p:cNvSpPr/>
          <p:nvPr/>
        </p:nvSpPr>
        <p:spPr>
          <a:xfrm>
            <a:off x="182528" y="1137425"/>
            <a:ext cx="9715568" cy="5601533"/>
          </a:xfrm>
          <a:prstGeom prst="rect">
            <a:avLst/>
          </a:prstGeom>
        </p:spPr>
        <p:txBody>
          <a:bodyPr wrap="square">
            <a:spAutoFit/>
          </a:bodyPr>
          <a:lstStyle/>
          <a:p>
            <a:pPr algn="just">
              <a:defRPr/>
            </a:pPr>
            <a:r>
              <a:rPr lang="es-ES_tradnl" i="1" kern="0" dirty="0">
                <a:solidFill>
                  <a:schemeClr val="accent6">
                    <a:lumMod val="50000"/>
                  </a:schemeClr>
                </a:solidFill>
                <a:latin typeface="Adobe Caslon Pro"/>
              </a:rPr>
              <a:t>Sólo serán consideradas para quienes las hayan realizado, conforme a lo siguiente:</a:t>
            </a:r>
          </a:p>
          <a:p>
            <a:pPr algn="just">
              <a:defRPr/>
            </a:pPr>
            <a:endParaRPr lang="es-MX" sz="1800" dirty="0">
              <a:latin typeface="Adobe Caslon Pro"/>
            </a:endParaRPr>
          </a:p>
          <a:p>
            <a:pPr marL="361950" indent="-276225" algn="just">
              <a:defRPr/>
            </a:pPr>
            <a:r>
              <a:rPr lang="es-ES" sz="1800" dirty="0">
                <a:latin typeface="Adobe Caslon Pro"/>
              </a:rPr>
              <a:t>1° La calificación de la evaluación de metas individuales del servidor público es equivalente a desempeño satisfactorio o superior.</a:t>
            </a:r>
          </a:p>
          <a:p>
            <a:pPr marL="361950" indent="-276225" algn="just">
              <a:defRPr/>
            </a:pPr>
            <a:endParaRPr lang="es-ES" sz="800" dirty="0">
              <a:latin typeface="Adobe Caslon Pro"/>
            </a:endParaRPr>
          </a:p>
          <a:p>
            <a:pPr marL="361950" indent="-276225" algn="just">
              <a:defRPr/>
            </a:pPr>
            <a:r>
              <a:rPr lang="es-ES" sz="1800" dirty="0">
                <a:latin typeface="Adobe Caslon Pro"/>
              </a:rPr>
              <a:t>2° La aportación destacada no es una actividad o acción contemplada en algún otro rubro de </a:t>
            </a:r>
            <a:r>
              <a:rPr lang="es-ES" sz="1800" dirty="0" smtClean="0">
                <a:latin typeface="Adobe Caslon Pro"/>
              </a:rPr>
              <a:t>la evaluación </a:t>
            </a:r>
            <a:r>
              <a:rPr lang="es-ES" sz="1800" dirty="0">
                <a:latin typeface="Adobe Caslon Pro"/>
              </a:rPr>
              <a:t>del desempeño.</a:t>
            </a:r>
          </a:p>
          <a:p>
            <a:pPr marL="361950" indent="-276225" algn="just">
              <a:defRPr/>
            </a:pPr>
            <a:endParaRPr lang="es-ES" sz="800" dirty="0">
              <a:latin typeface="Adobe Caslon Pro"/>
            </a:endParaRPr>
          </a:p>
          <a:p>
            <a:pPr marL="361950" indent="-276225" algn="just">
              <a:defRPr/>
            </a:pPr>
            <a:r>
              <a:rPr lang="es-ES" sz="1800" dirty="0">
                <a:latin typeface="Adobe Caslon Pro"/>
              </a:rPr>
              <a:t>3° Se trata de una acción voluntaria no contemplada inicialmente en los planes y programas de trabajo, ni solicitada expresamente por los superiores del evaluado.</a:t>
            </a:r>
          </a:p>
          <a:p>
            <a:pPr marL="361950" indent="-276225" algn="just">
              <a:defRPr/>
            </a:pPr>
            <a:endParaRPr lang="es-ES" sz="800" dirty="0">
              <a:latin typeface="Adobe Caslon Pro"/>
            </a:endParaRPr>
          </a:p>
          <a:p>
            <a:pPr marL="361950" indent="-276225" algn="just">
              <a:defRPr/>
            </a:pPr>
            <a:r>
              <a:rPr lang="es-ES" sz="1800" dirty="0">
                <a:latin typeface="Adobe Caslon Pro"/>
              </a:rPr>
              <a:t>4° La aportación mejoró, facilitó, optimizó o fortaleció las funciones de los compañeros de trabajo, el logro de metas estratégicas o aportó beneficio a la ciudadanía.</a:t>
            </a:r>
          </a:p>
          <a:p>
            <a:pPr marL="361950" indent="-276225" algn="just">
              <a:defRPr/>
            </a:pPr>
            <a:endParaRPr lang="es-ES" sz="800" dirty="0">
              <a:latin typeface="Adobe Caslon Pro"/>
            </a:endParaRPr>
          </a:p>
          <a:p>
            <a:pPr marL="361950" indent="-276225" algn="just">
              <a:defRPr/>
            </a:pPr>
            <a:r>
              <a:rPr lang="es-ES" sz="1800" dirty="0">
                <a:latin typeface="Adobe Caslon Pro"/>
              </a:rPr>
              <a:t>5° La aportación destacada no generó presiones presupuestales adicionales.</a:t>
            </a:r>
          </a:p>
          <a:p>
            <a:pPr marL="361950" indent="-276225" algn="just">
              <a:defRPr/>
            </a:pPr>
            <a:endParaRPr lang="es-ES" sz="800" dirty="0">
              <a:latin typeface="Adobe Caslon Pro"/>
            </a:endParaRPr>
          </a:p>
          <a:p>
            <a:pPr marL="361950" indent="-276225" algn="just">
              <a:defRPr/>
            </a:pPr>
            <a:r>
              <a:rPr lang="es-ES" sz="1800" dirty="0">
                <a:latin typeface="Adobe Caslon Pro"/>
              </a:rPr>
              <a:t>6° La aportación destacada no perjudicó o afectó negativamente los objetivos de otra área o UR.</a:t>
            </a:r>
          </a:p>
          <a:p>
            <a:pPr marL="361950" indent="-276225" algn="just">
              <a:defRPr/>
            </a:pPr>
            <a:endParaRPr lang="es-ES" sz="800" dirty="0">
              <a:latin typeface="Adobe Caslon Pro"/>
            </a:endParaRPr>
          </a:p>
          <a:p>
            <a:pPr marL="361950" indent="-276225" algn="just">
              <a:defRPr/>
            </a:pPr>
            <a:r>
              <a:rPr lang="es-ES" sz="1800" dirty="0" smtClean="0">
                <a:latin typeface="Adobe Caslon Pro"/>
              </a:rPr>
              <a:t>7° La </a:t>
            </a:r>
            <a:r>
              <a:rPr lang="es-ES" sz="1800" dirty="0">
                <a:latin typeface="Adobe Caslon Pro"/>
              </a:rPr>
              <a:t>aportación destacada fue, en su momento, consultada e informada oportunamente con los superiores y contó con su aprobación. 	</a:t>
            </a:r>
          </a:p>
        </p:txBody>
      </p:sp>
    </p:spTree>
    <p:extLst>
      <p:ext uri="{BB962C8B-B14F-4D97-AF65-F5344CB8AC3E}">
        <p14:creationId xmlns="" xmlns:p14="http://schemas.microsoft.com/office/powerpoint/2010/main" val="137955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935856" y="1908423"/>
            <a:ext cx="8689975" cy="2369880"/>
          </a:xfrm>
          <a:prstGeom prst="rect">
            <a:avLst/>
          </a:prstGeom>
          <a:noFill/>
          <a:ln w="9525">
            <a:noFill/>
            <a:miter lim="800000"/>
            <a:headEnd/>
            <a:tailEnd/>
          </a:ln>
        </p:spPr>
        <p:txBody>
          <a:bodyPr>
            <a:spAutoFit/>
          </a:bodyPr>
          <a:lstStyle/>
          <a:p>
            <a:pPr algn="ctr">
              <a:defRPr/>
            </a:pPr>
            <a:r>
              <a:rPr lang="es-MX" sz="3600" b="1" i="1" dirty="0">
                <a:solidFill>
                  <a:schemeClr val="accent6">
                    <a:lumMod val="75000"/>
                  </a:schemeClr>
                </a:solidFill>
              </a:rPr>
              <a:t>E</a:t>
            </a:r>
            <a:r>
              <a:rPr lang="es-MX" sz="3600" b="1" i="1" dirty="0" smtClean="0">
                <a:solidFill>
                  <a:schemeClr val="accent6">
                    <a:lumMod val="75000"/>
                  </a:schemeClr>
                </a:solidFill>
              </a:rPr>
              <a:t>valuación </a:t>
            </a:r>
            <a:r>
              <a:rPr lang="es-MX" sz="3600" b="1" i="1" dirty="0">
                <a:solidFill>
                  <a:schemeClr val="accent6">
                    <a:lumMod val="75000"/>
                  </a:schemeClr>
                </a:solidFill>
              </a:rPr>
              <a:t>del </a:t>
            </a:r>
            <a:r>
              <a:rPr lang="es-MX" sz="3600" b="1" i="1" dirty="0" smtClean="0">
                <a:solidFill>
                  <a:schemeClr val="accent6">
                    <a:lumMod val="75000"/>
                  </a:schemeClr>
                </a:solidFill>
              </a:rPr>
              <a:t>Desempeño </a:t>
            </a:r>
            <a:r>
              <a:rPr lang="es-MX" sz="3600" b="1" i="1" dirty="0">
                <a:solidFill>
                  <a:schemeClr val="accent6">
                    <a:lumMod val="75000"/>
                  </a:schemeClr>
                </a:solidFill>
              </a:rPr>
              <a:t>A</a:t>
            </a:r>
            <a:r>
              <a:rPr lang="es-MX" sz="3600" b="1" i="1" dirty="0" smtClean="0">
                <a:solidFill>
                  <a:schemeClr val="accent6">
                    <a:lumMod val="75000"/>
                  </a:schemeClr>
                </a:solidFill>
              </a:rPr>
              <a:t>nual 2014 y </a:t>
            </a:r>
          </a:p>
          <a:p>
            <a:pPr algn="ctr">
              <a:defRPr/>
            </a:pPr>
            <a:r>
              <a:rPr lang="es-MX" sz="3600" b="1" i="1" dirty="0" smtClean="0">
                <a:solidFill>
                  <a:schemeClr val="accent6">
                    <a:lumMod val="75000"/>
                  </a:schemeClr>
                </a:solidFill>
              </a:rPr>
              <a:t>Establecimiento de Metas Individuales 2015, para el Personal </a:t>
            </a:r>
            <a:r>
              <a:rPr lang="es-MX" sz="3600" b="1" i="1" dirty="0">
                <a:solidFill>
                  <a:schemeClr val="accent6">
                    <a:lumMod val="75000"/>
                  </a:schemeClr>
                </a:solidFill>
              </a:rPr>
              <a:t>de </a:t>
            </a:r>
            <a:r>
              <a:rPr lang="es-MX" sz="3600" b="1" i="1" dirty="0" smtClean="0">
                <a:solidFill>
                  <a:schemeClr val="accent6">
                    <a:lumMod val="75000"/>
                  </a:schemeClr>
                </a:solidFill>
              </a:rPr>
              <a:t>Mando </a:t>
            </a:r>
            <a:r>
              <a:rPr lang="es-MX" sz="3600" b="1" i="1" dirty="0">
                <a:solidFill>
                  <a:schemeClr val="accent6">
                    <a:lumMod val="75000"/>
                  </a:schemeClr>
                </a:solidFill>
              </a:rPr>
              <a:t>en la Administración Pública </a:t>
            </a:r>
            <a:r>
              <a:rPr lang="es-MX" sz="3600" b="1" i="1" dirty="0" smtClean="0">
                <a:solidFill>
                  <a:schemeClr val="accent6">
                    <a:lumMod val="75000"/>
                  </a:schemeClr>
                </a:solidFill>
              </a:rPr>
              <a:t>Federal</a:t>
            </a:r>
            <a:endParaRPr lang="es-MX" sz="3600" b="1" i="1" dirty="0">
              <a:solidFill>
                <a:schemeClr val="accent6">
                  <a:lumMod val="75000"/>
                </a:schemeClr>
              </a:solidFill>
              <a:latin typeface="Adobe Caslon Pro"/>
            </a:endParaRPr>
          </a:p>
        </p:txBody>
      </p:sp>
      <p:sp>
        <p:nvSpPr>
          <p:cNvPr id="6" name="Text Box 2"/>
          <p:cNvSpPr txBox="1">
            <a:spLocks noChangeArrowheads="1"/>
          </p:cNvSpPr>
          <p:nvPr/>
        </p:nvSpPr>
        <p:spPr bwMode="auto">
          <a:xfrm>
            <a:off x="7589216" y="6230937"/>
            <a:ext cx="2151062" cy="400110"/>
          </a:xfrm>
          <a:prstGeom prst="rect">
            <a:avLst/>
          </a:prstGeom>
          <a:noFill/>
          <a:ln w="9525">
            <a:noFill/>
            <a:miter lim="800000"/>
            <a:headEnd/>
            <a:tailEnd/>
          </a:ln>
        </p:spPr>
        <p:txBody>
          <a:bodyPr>
            <a:spAutoFit/>
          </a:bodyPr>
          <a:lstStyle/>
          <a:p>
            <a:pPr algn="r">
              <a:defRPr/>
            </a:pPr>
            <a:r>
              <a:rPr lang="es-ES_tradnl" b="1" i="1" u="sng" dirty="0" smtClean="0">
                <a:solidFill>
                  <a:schemeClr val="accent6">
                    <a:lumMod val="50000"/>
                  </a:schemeClr>
                </a:solidFill>
                <a:effectLst>
                  <a:outerShdw blurRad="38100" dist="38100" dir="2700000" algn="tl">
                    <a:srgbClr val="000000">
                      <a:alpha val="43137"/>
                    </a:srgbClr>
                  </a:outerShdw>
                </a:effectLst>
                <a:latin typeface="Arial Narrow" pitchFamily="34" charset="0"/>
              </a:rPr>
              <a:t>ENERO 2015</a:t>
            </a:r>
            <a:endParaRPr lang="es-ES_tradnl" b="1" i="1" u="sng" dirty="0">
              <a:solidFill>
                <a:schemeClr val="accent6">
                  <a:lumMod val="5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180231"/>
            <a:ext cx="9690548" cy="400110"/>
          </a:xfrm>
          <a:prstGeom prst="rect">
            <a:avLst/>
          </a:prstGeom>
          <a:noFill/>
          <a:ln w="9525">
            <a:noFill/>
            <a:miter lim="800000"/>
            <a:headEnd/>
            <a:tailEnd/>
          </a:ln>
        </p:spPr>
        <p:txBody>
          <a:bodyPr wrap="square">
            <a:spAutoFit/>
          </a:bodyPr>
          <a:lstStyle/>
          <a:p>
            <a:pP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Resumen Personal</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15" name="14 Cerrar llave"/>
          <p:cNvSpPr/>
          <p:nvPr/>
        </p:nvSpPr>
        <p:spPr bwMode="auto">
          <a:xfrm>
            <a:off x="5976416" y="1764407"/>
            <a:ext cx="182563" cy="2774950"/>
          </a:xfrm>
          <a:prstGeom prst="rightBrace">
            <a:avLst/>
          </a:prstGeom>
          <a:ln>
            <a:solidFill>
              <a:srgbClr val="FF0000"/>
            </a:solidFill>
            <a:headEnd type="none" w="med" len="med"/>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s-MX">
              <a:latin typeface="Arial" charset="0"/>
            </a:endParaRPr>
          </a:p>
        </p:txBody>
      </p:sp>
      <p:cxnSp>
        <p:nvCxnSpPr>
          <p:cNvPr id="16" name="23 Forma"/>
          <p:cNvCxnSpPr/>
          <p:nvPr/>
        </p:nvCxnSpPr>
        <p:spPr bwMode="auto">
          <a:xfrm rot="5400000">
            <a:off x="5839221" y="1685578"/>
            <a:ext cx="1801812" cy="1095375"/>
          </a:xfrm>
          <a:prstGeom prst="bentConnector4">
            <a:avLst>
              <a:gd name="adj1" fmla="val 11497"/>
              <a:gd name="adj2" fmla="val 83478"/>
            </a:avLst>
          </a:prstGeom>
          <a:ln>
            <a:solidFill>
              <a:srgbClr val="FF0000"/>
            </a:solidFill>
            <a:headEnd type="arrow"/>
            <a:tailEnd type="arrow"/>
          </a:ln>
        </p:spPr>
        <p:style>
          <a:lnRef idx="2">
            <a:schemeClr val="accent5"/>
          </a:lnRef>
          <a:fillRef idx="0">
            <a:schemeClr val="accent5"/>
          </a:fillRef>
          <a:effectRef idx="1">
            <a:schemeClr val="accent5"/>
          </a:effectRef>
          <a:fontRef idx="minor">
            <a:schemeClr val="tx1"/>
          </a:fontRef>
        </p:style>
      </p:cxnSp>
      <p:sp>
        <p:nvSpPr>
          <p:cNvPr id="18" name="17 CuadroTexto"/>
          <p:cNvSpPr txBox="1"/>
          <p:nvPr/>
        </p:nvSpPr>
        <p:spPr>
          <a:xfrm>
            <a:off x="6264448" y="828303"/>
            <a:ext cx="2479019" cy="4862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lnSpc>
                <a:spcPct val="80000"/>
              </a:lnSpc>
              <a:spcBef>
                <a:spcPct val="20000"/>
              </a:spcBef>
              <a:defRPr/>
            </a:pPr>
            <a:r>
              <a:rPr lang="es-MX" sz="1600" b="1" dirty="0">
                <a:solidFill>
                  <a:schemeClr val="tx1"/>
                </a:solidFill>
                <a:latin typeface="Adobe Caslon Pro"/>
              </a:rPr>
              <a:t>Sumatoria de los puntajes</a:t>
            </a:r>
          </a:p>
        </p:txBody>
      </p:sp>
      <p:sp>
        <p:nvSpPr>
          <p:cNvPr id="19" name="18 CuadroTexto"/>
          <p:cNvSpPr txBox="1"/>
          <p:nvPr/>
        </p:nvSpPr>
        <p:spPr>
          <a:xfrm>
            <a:off x="6552480" y="1692399"/>
            <a:ext cx="2921833" cy="4358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defPPr>
              <a:defRPr lang="es-MX"/>
            </a:defPPr>
            <a:lvl1pPr algn="ctr">
              <a:defRPr sz="1800">
                <a:latin typeface="Arial" charset="0"/>
              </a:defRPr>
            </a:lvl1pPr>
          </a:lstStyle>
          <a:p>
            <a:pPr algn="just">
              <a:lnSpc>
                <a:spcPct val="80000"/>
              </a:lnSpc>
              <a:spcBef>
                <a:spcPct val="20000"/>
              </a:spcBef>
              <a:defRPr/>
            </a:pPr>
            <a:r>
              <a:rPr lang="es-MX" sz="1400" dirty="0">
                <a:solidFill>
                  <a:schemeClr val="tx1"/>
                </a:solidFill>
                <a:latin typeface="Adobe Caslon Pro"/>
              </a:rPr>
              <a:t>En la sección de </a:t>
            </a:r>
            <a:r>
              <a:rPr lang="es-MX" sz="1400" b="1" dirty="0">
                <a:solidFill>
                  <a:schemeClr val="tx1"/>
                </a:solidFill>
                <a:latin typeface="Adobe Caslon Pro"/>
              </a:rPr>
              <a:t>ACCIONES CORRECTIVAS O DE MEJORA </a:t>
            </a:r>
            <a:r>
              <a:rPr lang="es-MX" sz="1400" dirty="0">
                <a:solidFill>
                  <a:schemeClr val="tx1"/>
                </a:solidFill>
                <a:latin typeface="Adobe Caslon Pro"/>
              </a:rPr>
              <a:t>se deberá registrar las acciones a seguir en el caso de que el evaluado obtenga  puntaje </a:t>
            </a:r>
            <a:r>
              <a:rPr lang="es-MX" sz="1400" dirty="0" smtClean="0">
                <a:solidFill>
                  <a:schemeClr val="tx1"/>
                </a:solidFill>
                <a:latin typeface="Adobe Caslon Pro"/>
              </a:rPr>
              <a:t>menores a 70 puntos*, </a:t>
            </a:r>
            <a:r>
              <a:rPr lang="es-MX" sz="1400" dirty="0">
                <a:solidFill>
                  <a:schemeClr val="tx1"/>
                </a:solidFill>
                <a:latin typeface="Adobe Caslon Pro"/>
              </a:rPr>
              <a:t>lo siguiente: </a:t>
            </a:r>
          </a:p>
          <a:p>
            <a:pPr>
              <a:lnSpc>
                <a:spcPct val="80000"/>
              </a:lnSpc>
              <a:spcBef>
                <a:spcPct val="20000"/>
              </a:spcBef>
              <a:defRPr/>
            </a:pPr>
            <a:endParaRPr lang="es-MX" sz="1400"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dirty="0">
                <a:solidFill>
                  <a:schemeClr val="tx1"/>
                </a:solidFill>
                <a:latin typeface="Adobe Caslon Pro"/>
              </a:rPr>
              <a:t>Reuniones de seguimiento</a:t>
            </a:r>
            <a:r>
              <a:rPr lang="es-MX" sz="1400" dirty="0" smtClean="0">
                <a:solidFill>
                  <a:schemeClr val="tx1"/>
                </a:solidFill>
                <a:latin typeface="Adobe Caslon Pro"/>
              </a:rPr>
              <a:t>.</a:t>
            </a:r>
            <a:endParaRPr lang="es-MX" sz="1400"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dirty="0">
                <a:solidFill>
                  <a:schemeClr val="tx1"/>
                </a:solidFill>
                <a:latin typeface="Adobe Caslon Pro"/>
              </a:rPr>
              <a:t>Cursos adicionales de capacitación</a:t>
            </a:r>
            <a:r>
              <a:rPr lang="es-MX" sz="1400" dirty="0" smtClean="0">
                <a:solidFill>
                  <a:schemeClr val="tx1"/>
                </a:solidFill>
                <a:latin typeface="Adobe Caslon Pro"/>
              </a:rPr>
              <a:t>.</a:t>
            </a:r>
            <a:endParaRPr lang="es-MX" sz="1400"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dirty="0">
                <a:solidFill>
                  <a:schemeClr val="tx1"/>
                </a:solidFill>
                <a:latin typeface="Adobe Caslon Pro"/>
              </a:rPr>
              <a:t>Evaluaciones individuales (entre los 3 y 6 meses siguientes</a:t>
            </a:r>
            <a:r>
              <a:rPr lang="es-MX" sz="1400" dirty="0" smtClean="0">
                <a:solidFill>
                  <a:schemeClr val="tx1"/>
                </a:solidFill>
                <a:latin typeface="Adobe Caslon Pro"/>
              </a:rPr>
              <a:t>)</a:t>
            </a:r>
            <a:endParaRPr lang="es-MX" sz="1400" dirty="0">
              <a:solidFill>
                <a:schemeClr val="tx1"/>
              </a:solidFill>
              <a:latin typeface="Adobe Caslon Pro"/>
            </a:endParaRPr>
          </a:p>
          <a:p>
            <a:pPr indent="-285750" algn="l">
              <a:lnSpc>
                <a:spcPct val="80000"/>
              </a:lnSpc>
              <a:spcBef>
                <a:spcPct val="20000"/>
              </a:spcBef>
              <a:buFont typeface="Arial" pitchFamily="34" charset="0"/>
              <a:buChar char="•"/>
              <a:defRPr/>
            </a:pPr>
            <a:r>
              <a:rPr lang="es-MX" sz="1400" dirty="0">
                <a:solidFill>
                  <a:schemeClr val="tx1"/>
                </a:solidFill>
                <a:latin typeface="Adobe Caslon Pro"/>
              </a:rPr>
              <a:t> Cualquier otra medida que tienda a mejorar los resultados de su evaluación. </a:t>
            </a:r>
          </a:p>
          <a:p>
            <a:pPr algn="just">
              <a:lnSpc>
                <a:spcPct val="80000"/>
              </a:lnSpc>
              <a:spcBef>
                <a:spcPct val="20000"/>
              </a:spcBef>
              <a:defRPr/>
            </a:pPr>
            <a:endParaRPr lang="es-MX" sz="1400" dirty="0">
              <a:solidFill>
                <a:schemeClr val="tx1"/>
              </a:solidFill>
              <a:latin typeface="Adobe Caslon Pro"/>
            </a:endParaRPr>
          </a:p>
          <a:p>
            <a:pPr algn="just">
              <a:lnSpc>
                <a:spcPct val="80000"/>
              </a:lnSpc>
              <a:spcBef>
                <a:spcPct val="20000"/>
              </a:spcBef>
              <a:defRPr/>
            </a:pPr>
            <a:r>
              <a:rPr lang="es-MX" sz="1400" dirty="0">
                <a:solidFill>
                  <a:schemeClr val="tx1"/>
                </a:solidFill>
                <a:latin typeface="Adobe Caslon Pro"/>
              </a:rPr>
              <a:t>El </a:t>
            </a:r>
            <a:r>
              <a:rPr lang="es-MX" sz="1400" dirty="0" smtClean="0">
                <a:solidFill>
                  <a:schemeClr val="tx1"/>
                </a:solidFill>
                <a:latin typeface="Adobe Caslon Pro"/>
              </a:rPr>
              <a:t>llenado de </a:t>
            </a:r>
            <a:r>
              <a:rPr lang="es-MX" sz="1400" dirty="0">
                <a:solidFill>
                  <a:schemeClr val="tx1"/>
                </a:solidFill>
                <a:latin typeface="Adobe Caslon Pro"/>
              </a:rPr>
              <a:t>este apartado no es exclusivo </a:t>
            </a:r>
            <a:r>
              <a:rPr lang="es-MX" sz="1400" dirty="0" smtClean="0">
                <a:solidFill>
                  <a:schemeClr val="tx1"/>
                </a:solidFill>
                <a:latin typeface="Adobe Caslon Pro"/>
              </a:rPr>
              <a:t>de puntajes menores a 70, </a:t>
            </a:r>
            <a:r>
              <a:rPr lang="es-MX" sz="1400" dirty="0">
                <a:solidFill>
                  <a:schemeClr val="tx1"/>
                </a:solidFill>
                <a:latin typeface="Adobe Caslon Pro"/>
              </a:rPr>
              <a:t>también puedes realizar observaciones con otros puntajes.</a:t>
            </a:r>
            <a:endParaRPr lang="es-ES" sz="1400" dirty="0">
              <a:solidFill>
                <a:schemeClr val="tx1"/>
              </a:solidFill>
              <a:latin typeface="Adobe Caslon Pro"/>
            </a:endParaRPr>
          </a:p>
        </p:txBody>
      </p:sp>
      <p:pic>
        <p:nvPicPr>
          <p:cNvPr id="8195" name="Picture 3"/>
          <p:cNvPicPr>
            <a:picLocks noChangeAspect="1" noChangeArrowheads="1"/>
          </p:cNvPicPr>
          <p:nvPr/>
        </p:nvPicPr>
        <p:blipFill>
          <a:blip r:embed="rId2" cstate="print"/>
          <a:srcRect l="979" t="16770" r="75987" b="33028"/>
          <a:stretch>
            <a:fillRect/>
          </a:stretch>
        </p:blipFill>
        <p:spPr bwMode="auto">
          <a:xfrm>
            <a:off x="1295896" y="540271"/>
            <a:ext cx="4642887" cy="6098524"/>
          </a:xfrm>
          <a:prstGeom prst="rect">
            <a:avLst/>
          </a:prstGeom>
          <a:noFill/>
          <a:ln w="9525">
            <a:noFill/>
            <a:miter lim="800000"/>
            <a:headEnd/>
            <a:tailEnd/>
          </a:ln>
        </p:spPr>
      </p:pic>
      <p:cxnSp>
        <p:nvCxnSpPr>
          <p:cNvPr id="17" name="16 Conector angular"/>
          <p:cNvCxnSpPr/>
          <p:nvPr/>
        </p:nvCxnSpPr>
        <p:spPr bwMode="auto">
          <a:xfrm rot="10800000" flipV="1">
            <a:off x="4752280" y="3996655"/>
            <a:ext cx="1789112" cy="1141412"/>
          </a:xfrm>
          <a:prstGeom prst="bentConnector3">
            <a:avLst>
              <a:gd name="adj1" fmla="val 8474"/>
            </a:avLst>
          </a:prstGeom>
          <a:ln>
            <a:solidFill>
              <a:srgbClr val="FF0000"/>
            </a:solidFill>
            <a:headEnd type="none" w="med" len="med"/>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 xmlns:p14="http://schemas.microsoft.com/office/powerpoint/2010/main" val="2103957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431800" y="468263"/>
          <a:ext cx="9073008" cy="5672724"/>
        </p:xfrm>
        <a:graphic>
          <a:graphicData uri="http://schemas.openxmlformats.org/drawingml/2006/table">
            <a:tbl>
              <a:tblPr firstRow="1" bandRow="1">
                <a:tableStyleId>{2A488322-F2BA-4B5B-9748-0D474271808F}</a:tableStyleId>
              </a:tblPr>
              <a:tblGrid>
                <a:gridCol w="9073008"/>
              </a:tblGrid>
              <a:tr h="1010300">
                <a:tc>
                  <a:txBody>
                    <a:bodyPr/>
                    <a:lstStyle/>
                    <a:p>
                      <a:pPr marL="0" marR="0" lvl="0" indent="0" algn="ctr" defTabSz="1008035" rtl="0" eaLnBrk="1" fontAlgn="auto" latinLnBrk="0" hangingPunct="1">
                        <a:lnSpc>
                          <a:spcPct val="115000"/>
                        </a:lnSpc>
                        <a:spcBef>
                          <a:spcPts val="0"/>
                        </a:spcBef>
                        <a:spcAft>
                          <a:spcPts val="1000"/>
                        </a:spcAft>
                        <a:buClrTx/>
                        <a:buSzTx/>
                        <a:buFontTx/>
                        <a:buNone/>
                        <a:tabLst/>
                        <a:defRPr/>
                      </a:pPr>
                      <a:r>
                        <a:rPr lang="es-MX" sz="2400" b="1" u="sng" kern="1200" noProof="0" dirty="0" smtClean="0">
                          <a:solidFill>
                            <a:schemeClr val="tx1"/>
                          </a:solidFill>
                          <a:effectLst/>
                          <a:latin typeface="+mn-lt"/>
                          <a:ea typeface="+mn-ea"/>
                          <a:cs typeface="+mn-cs"/>
                        </a:rPr>
                        <a:t>IMPORTANTE</a:t>
                      </a:r>
                      <a:endParaRPr lang="es-MX" sz="2400" b="1" u="sng" kern="1200" noProof="0" dirty="0">
                        <a:solidFill>
                          <a:schemeClr val="tx1"/>
                        </a:solidFill>
                        <a:effectLst/>
                        <a:latin typeface="+mn-lt"/>
                        <a:ea typeface="+mn-ea"/>
                        <a:cs typeface="+mn-cs"/>
                      </a:endParaRPr>
                    </a:p>
                  </a:txBody>
                  <a:tcPr/>
                </a:tc>
              </a:tr>
              <a:tr h="4174276">
                <a:tc>
                  <a:txBody>
                    <a:bodyPr/>
                    <a:lstStyle/>
                    <a:p>
                      <a:pPr marL="0" marR="0" indent="0" algn="just" defTabSz="1008035" rtl="0" eaLnBrk="1" fontAlgn="auto" latinLnBrk="0" hangingPunct="1">
                        <a:lnSpc>
                          <a:spcPct val="115000"/>
                        </a:lnSpc>
                        <a:spcBef>
                          <a:spcPts val="0"/>
                        </a:spcBef>
                        <a:spcAft>
                          <a:spcPts val="1000"/>
                        </a:spcAft>
                        <a:buClrTx/>
                        <a:buSzTx/>
                        <a:buFontTx/>
                        <a:buNone/>
                        <a:tabLst/>
                        <a:defRPr/>
                      </a:pPr>
                      <a:endParaRPr lang="es-MX" sz="2400" kern="1200" dirty="0" smtClean="0">
                        <a:solidFill>
                          <a:schemeClr val="dk1"/>
                        </a:solidFill>
                        <a:effectLst/>
                        <a:latin typeface="Adobe Caslon Pro"/>
                        <a:ea typeface="+mn-ea"/>
                        <a:cs typeface="+mn-cs"/>
                      </a:endParaRPr>
                    </a:p>
                    <a:p>
                      <a:pPr algn="just"/>
                      <a:r>
                        <a:rPr lang="es-MX" sz="2400" b="1" dirty="0" smtClean="0">
                          <a:latin typeface="Adobe Caslon Pro"/>
                          <a:ea typeface="Cambria Math" pitchFamily="18" charset="0"/>
                          <a:cs typeface="Cambria Math" pitchFamily="18" charset="0"/>
                        </a:rPr>
                        <a:t>NO SE REMITIRÁ A LA SECRETARÍA DE LA FUNCIÓN PÚBLICA NINGUNA EVALUACIÓN QUE NO SE ENCUENTRE DEBIDAMENTE RESPALDADA POR SU CÉDULA DE EVALUACIÓN ORIGINAL.</a:t>
                      </a:r>
                    </a:p>
                    <a:p>
                      <a:pPr algn="just"/>
                      <a:endParaRPr lang="es-MX" sz="2400" b="1" dirty="0" smtClean="0">
                        <a:latin typeface="Adobe Caslon Pro"/>
                        <a:ea typeface="Cambria Math" pitchFamily="18" charset="0"/>
                        <a:cs typeface="Cambria Math" pitchFamily="18" charset="0"/>
                      </a:endParaRPr>
                    </a:p>
                    <a:p>
                      <a:pPr algn="just"/>
                      <a:r>
                        <a:rPr lang="es-MX" sz="2400" b="1" dirty="0" smtClean="0">
                          <a:latin typeface="Adobe Caslon Pro"/>
                          <a:ea typeface="Cambria Math" pitchFamily="18" charset="0"/>
                          <a:cs typeface="Cambria Math" pitchFamily="18" charset="0"/>
                        </a:rPr>
                        <a:t>ES DECIR, NO BASTA CON </a:t>
                      </a:r>
                      <a:r>
                        <a:rPr lang="es-MX" sz="2400" b="1" dirty="0" err="1" smtClean="0">
                          <a:latin typeface="Adobe Caslon Pro"/>
                          <a:ea typeface="Cambria Math" pitchFamily="18" charset="0"/>
                          <a:cs typeface="Cambria Math" pitchFamily="18" charset="0"/>
                        </a:rPr>
                        <a:t>ENVIARLA</a:t>
                      </a:r>
                      <a:r>
                        <a:rPr lang="es-MX" sz="2400" b="1" dirty="0" smtClean="0">
                          <a:latin typeface="Adobe Caslon Pro"/>
                          <a:ea typeface="Cambria Math" pitchFamily="18" charset="0"/>
                          <a:cs typeface="Cambria Math" pitchFamily="18" charset="0"/>
                        </a:rPr>
                        <a:t> EN EL CONCENTRADO DE RESULTADOS, SE REQUIERE DE LA CÉDULA DE EVALUACIÓN CON TODAS SUS HOJAS FIRMADAS. </a:t>
                      </a:r>
                    </a:p>
                    <a:p>
                      <a:pPr algn="just"/>
                      <a:endParaRPr lang="es-MX" sz="2400" b="1" dirty="0" smtClean="0">
                        <a:latin typeface="Adobe Caslon Pro"/>
                        <a:ea typeface="Cambria Math" pitchFamily="18" charset="0"/>
                        <a:cs typeface="Cambria Math" pitchFamily="18" charset="0"/>
                      </a:endParaRPr>
                    </a:p>
                    <a:p>
                      <a:pPr algn="just"/>
                      <a:r>
                        <a:rPr lang="es-MX" sz="2400" b="1" dirty="0" smtClean="0">
                          <a:solidFill>
                            <a:schemeClr val="tx2">
                              <a:lumMod val="60000"/>
                              <a:lumOff val="40000"/>
                            </a:schemeClr>
                          </a:solidFill>
                          <a:effectLst>
                            <a:outerShdw blurRad="38100" dist="38100" dir="2700000" algn="tl">
                              <a:srgbClr val="000000">
                                <a:alpha val="43137"/>
                              </a:srgbClr>
                            </a:outerShdw>
                          </a:effectLst>
                          <a:latin typeface="Adobe Caslon Pro"/>
                          <a:ea typeface="Cambria Math" pitchFamily="18" charset="0"/>
                          <a:cs typeface="Cambria Math" pitchFamily="18" charset="0"/>
                        </a:rPr>
                        <a:t>(EN CD ESCANEADAS Y UN ORIGINAL IMPRESO).</a:t>
                      </a:r>
                      <a:endParaRPr lang="es-MX" sz="2400" b="1" dirty="0">
                        <a:effectLst/>
                        <a:latin typeface="Adobe Caslon Pro"/>
                        <a:ea typeface="Calibri"/>
                        <a:cs typeface="Times New Roman"/>
                      </a:endParaRPr>
                    </a:p>
                  </a:txBody>
                  <a:tcPr/>
                </a:tc>
              </a:tr>
            </a:tbl>
          </a:graphicData>
        </a:graphic>
      </p:graphicFrame>
    </p:spTree>
    <p:extLst>
      <p:ext uri="{BB962C8B-B14F-4D97-AF65-F5344CB8AC3E}">
        <p14:creationId xmlns="" xmlns:p14="http://schemas.microsoft.com/office/powerpoint/2010/main" val="3706297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80169"/>
            <a:ext cx="9690548" cy="400110"/>
          </a:xfrm>
          <a:prstGeom prst="rect">
            <a:avLst/>
          </a:prstGeom>
          <a:noFill/>
          <a:ln w="9525">
            <a:noFill/>
            <a:miter lim="800000"/>
            <a:headEnd/>
            <a:tailEnd/>
          </a:ln>
        </p:spPr>
        <p:txBody>
          <a:bodyPr wrap="square">
            <a:spAutoFit/>
          </a:bodyPr>
          <a:lstStyle/>
          <a:p>
            <a:pPr algn="ctr">
              <a:defRPr/>
            </a:pPr>
            <a:r>
              <a:rPr lang="es-MX" b="1" dirty="0" err="1" smtClean="0">
                <a:solidFill>
                  <a:schemeClr val="accent6">
                    <a:lumMod val="75000"/>
                  </a:schemeClr>
                </a:solidFill>
                <a:effectLst>
                  <a:outerShdw blurRad="38100" dist="38100" dir="2700000" algn="tl">
                    <a:srgbClr val="000000">
                      <a:alpha val="43137"/>
                    </a:srgbClr>
                  </a:outerShdw>
                </a:effectLst>
                <a:latin typeface="Adobe Caslon Pro"/>
              </a:rPr>
              <a:t>Tips</a:t>
            </a:r>
            <a:r>
              <a:rPr lang="es-MX" b="1" dirty="0" smtClean="0">
                <a:solidFill>
                  <a:schemeClr val="accent6">
                    <a:lumMod val="75000"/>
                  </a:schemeClr>
                </a:solidFill>
                <a:effectLst>
                  <a:outerShdw blurRad="38100" dist="38100" dir="2700000" algn="tl">
                    <a:srgbClr val="000000">
                      <a:alpha val="43137"/>
                    </a:srgbClr>
                  </a:outerShdw>
                </a:effectLst>
                <a:latin typeface="Adobe Caslon Pro"/>
              </a:rPr>
              <a:t> para el llenado de la cédula de Evaluación del Desempeño</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11" name="10 Tabla"/>
          <p:cNvGraphicFramePr>
            <a:graphicFrameLocks noGrp="1"/>
          </p:cNvGraphicFramePr>
          <p:nvPr/>
        </p:nvGraphicFramePr>
        <p:xfrm>
          <a:off x="647824" y="756295"/>
          <a:ext cx="8643998" cy="1347814"/>
        </p:xfrm>
        <a:graphic>
          <a:graphicData uri="http://schemas.openxmlformats.org/drawingml/2006/table">
            <a:tbl>
              <a:tblPr>
                <a:tableStyleId>{08FB837D-C827-4EFA-A057-4D05807E0F7C}</a:tableStyleId>
              </a:tblPr>
              <a:tblGrid>
                <a:gridCol w="1643074"/>
                <a:gridCol w="7000924"/>
              </a:tblGrid>
              <a:tr h="714380">
                <a:tc>
                  <a:txBody>
                    <a:bodyPr/>
                    <a:lstStyle/>
                    <a:p>
                      <a:pPr algn="ctr" fontAlgn="ctr"/>
                      <a:r>
                        <a:rPr lang="es-MX" sz="1400" u="none" strike="noStrike" dirty="0" err="1" smtClean="0"/>
                        <a:t>MDI</a:t>
                      </a:r>
                      <a:endParaRPr lang="es-MX" sz="1400" b="1" i="0" u="none" strike="noStrike" dirty="0">
                        <a:solidFill>
                          <a:srgbClr val="000000"/>
                        </a:solidFill>
                        <a:latin typeface="Adobe Caslon Pro"/>
                      </a:endParaRPr>
                    </a:p>
                  </a:txBody>
                  <a:tcPr marL="6694" marR="6694" marT="6694" marB="0" anchor="ctr"/>
                </a:tc>
                <a:tc>
                  <a:txBody>
                    <a:bodyPr/>
                    <a:lstStyle/>
                    <a:p>
                      <a:pPr algn="ctr" fontAlgn="ctr"/>
                      <a:r>
                        <a:rPr lang="es-MX" sz="1100" u="none" strike="noStrike" dirty="0"/>
                        <a:t>LAS METAS 1, 2 ,3 ETC. SE DEBERÁN COPIAR DE LA PÁGINA DE LA SECRETARÍA EN LA SIGUIENTE </a:t>
                      </a:r>
                      <a:r>
                        <a:rPr lang="es-MX" sz="1100" u="none" strike="noStrike" dirty="0" smtClean="0"/>
                        <a:t>LIGA:</a:t>
                      </a:r>
                      <a:r>
                        <a:rPr lang="es-MX" sz="1100" u="none" strike="noStrike" baseline="0" dirty="0" smtClean="0"/>
                        <a:t> </a:t>
                      </a:r>
                      <a:r>
                        <a:rPr lang="es-MX" sz="1100" u="sng" strike="noStrike" baseline="0" dirty="0" smtClean="0">
                          <a:hlinkClick r:id="rId2"/>
                        </a:rPr>
                        <a:t>http://www.sct.gob.mx/informacion-general/recursos-humanos/personal-de-mando-en-la-administracion-publica/</a:t>
                      </a:r>
                      <a:endParaRPr lang="es-MX" sz="1100" u="sng" strike="noStrike" baseline="0" dirty="0" smtClean="0"/>
                    </a:p>
                    <a:p>
                      <a:pPr marL="0" marR="0">
                        <a:spcBef>
                          <a:spcPts val="0"/>
                        </a:spcBef>
                        <a:spcAft>
                          <a:spcPts val="0"/>
                        </a:spcAft>
                      </a:pPr>
                      <a:endParaRPr lang="es-MX" sz="1100" u="none" strike="noStrike" kern="1200" dirty="0" smtClean="0">
                        <a:solidFill>
                          <a:schemeClr val="dk1"/>
                        </a:solidFill>
                        <a:latin typeface="+mn-lt"/>
                        <a:ea typeface="+mn-ea"/>
                        <a:cs typeface="+mn-cs"/>
                      </a:endParaRPr>
                    </a:p>
                    <a:p>
                      <a:pPr marL="0" marR="0">
                        <a:spcBef>
                          <a:spcPts val="0"/>
                        </a:spcBef>
                        <a:spcAft>
                          <a:spcPts val="0"/>
                        </a:spcAft>
                      </a:pPr>
                      <a:r>
                        <a:rPr lang="es-MX" sz="1100" u="none" strike="noStrike" kern="1200" dirty="0" smtClean="0">
                          <a:solidFill>
                            <a:schemeClr val="dk1"/>
                          </a:solidFill>
                          <a:latin typeface="+mn-lt"/>
                          <a:ea typeface="+mn-ea"/>
                          <a:cs typeface="+mn-cs"/>
                        </a:rPr>
                        <a:t>Metas para evaluar el desempeño anual 2014</a:t>
                      </a:r>
                    </a:p>
                    <a:p>
                      <a:pPr marL="0" marR="0">
                        <a:spcBef>
                          <a:spcPts val="0"/>
                        </a:spcBef>
                        <a:spcAft>
                          <a:spcPts val="0"/>
                        </a:spcAft>
                        <a:buFont typeface="Arial"/>
                        <a:buChar char="•"/>
                      </a:pPr>
                      <a:r>
                        <a:rPr lang="es-MX" sz="1100" u="none" strike="noStrike" kern="1200" dirty="0" smtClean="0">
                          <a:solidFill>
                            <a:schemeClr val="dk1"/>
                          </a:solidFill>
                          <a:latin typeface="+mn-lt"/>
                          <a:ea typeface="+mn-ea"/>
                          <a:cs typeface="+mn-cs"/>
                          <a:hlinkClick r:id="rId3"/>
                        </a:rPr>
                        <a:t>Concentrado de Metas para evaluar al personal de mando en la APF.xlsx</a:t>
                      </a:r>
                      <a:endParaRPr lang="es-MX" sz="1100" u="none" strike="noStrike" kern="1200" dirty="0" smtClean="0">
                        <a:solidFill>
                          <a:schemeClr val="dk1"/>
                        </a:solidFill>
                        <a:latin typeface="+mn-lt"/>
                        <a:ea typeface="+mn-ea"/>
                        <a:cs typeface="+mn-cs"/>
                      </a:endParaRPr>
                    </a:p>
                    <a:p>
                      <a:pPr algn="ctr" fontAlgn="ctr"/>
                      <a:r>
                        <a:rPr lang="es-MX" sz="1100" u="none" strike="noStrike" dirty="0" smtClean="0"/>
                        <a:t>                                                                                                                                                                                                                             EN </a:t>
                      </a:r>
                      <a:r>
                        <a:rPr lang="es-MX" sz="1100" u="none" strike="noStrike" dirty="0"/>
                        <a:t>CASO DE ANOTAR EN LOS </a:t>
                      </a:r>
                      <a:r>
                        <a:rPr lang="es-MX" sz="1100" u="none" strike="noStrike" dirty="0" smtClean="0"/>
                        <a:t>PARÁMETROS </a:t>
                      </a:r>
                      <a:r>
                        <a:rPr lang="es-MX" sz="1100" u="none" strike="noStrike" dirty="0"/>
                        <a:t>LA CALIFICACIÓN DE EXCELENTE SE DEBERÁ ENVIAR EVIDENCIA DOCUMENTAL SOPORTE DE DICHA META</a:t>
                      </a:r>
                      <a:endParaRPr lang="es-MX" sz="1100" b="0" i="0" u="none" strike="noStrike" dirty="0">
                        <a:solidFill>
                          <a:srgbClr val="000000"/>
                        </a:solidFill>
                        <a:latin typeface="Adobe Caslon Pro"/>
                      </a:endParaRPr>
                    </a:p>
                  </a:txBody>
                  <a:tcPr marL="6694" marR="6694" marT="6694" marB="0" anchor="ctr"/>
                </a:tc>
              </a:tr>
            </a:tbl>
          </a:graphicData>
        </a:graphic>
      </p:graphicFrame>
      <p:graphicFrame>
        <p:nvGraphicFramePr>
          <p:cNvPr id="12" name="11 Tabla"/>
          <p:cNvGraphicFramePr>
            <a:graphicFrameLocks noGrp="1"/>
          </p:cNvGraphicFramePr>
          <p:nvPr/>
        </p:nvGraphicFramePr>
        <p:xfrm>
          <a:off x="647824" y="2340471"/>
          <a:ext cx="8643998" cy="500066"/>
        </p:xfrm>
        <a:graphic>
          <a:graphicData uri="http://schemas.openxmlformats.org/drawingml/2006/table">
            <a:tbl>
              <a:tblPr>
                <a:tableStyleId>{08FB837D-C827-4EFA-A057-4D05807E0F7C}</a:tableStyleId>
              </a:tblPr>
              <a:tblGrid>
                <a:gridCol w="1643074"/>
                <a:gridCol w="7000924"/>
              </a:tblGrid>
              <a:tr h="500066">
                <a:tc>
                  <a:txBody>
                    <a:bodyPr/>
                    <a:lstStyle/>
                    <a:p>
                      <a:pPr algn="ctr" fontAlgn="ctr"/>
                      <a:r>
                        <a:rPr lang="es-MX" sz="1400" u="none" strike="noStrike" dirty="0" err="1" smtClean="0"/>
                        <a:t>ACT</a:t>
                      </a:r>
                      <a:r>
                        <a:rPr lang="es-MX" sz="1400" u="none" strike="noStrike" dirty="0" smtClean="0"/>
                        <a:t>. EXT.</a:t>
                      </a:r>
                      <a:endParaRPr lang="es-MX" sz="1400" b="1" i="0" u="none" strike="noStrike" dirty="0">
                        <a:solidFill>
                          <a:srgbClr val="000000"/>
                        </a:solidFill>
                        <a:latin typeface="Adobe Caslon Pro"/>
                      </a:endParaRPr>
                    </a:p>
                  </a:txBody>
                  <a:tcPr marL="6694" marR="6694" marT="6694" marB="0" anchor="ctr"/>
                </a:tc>
                <a:tc>
                  <a:txBody>
                    <a:bodyPr/>
                    <a:lstStyle/>
                    <a:p>
                      <a:pPr algn="ctr" fontAlgn="ctr"/>
                      <a:r>
                        <a:rPr lang="es-MX" sz="1100" u="none" strike="noStrike" dirty="0"/>
                        <a:t>ANEXAR LA EVIDENCIA DOCUMENTAL SOPORTE DE DICHA ACTIVIDAD  (EN CASO DE LLENAR DICHA </a:t>
                      </a:r>
                      <a:r>
                        <a:rPr lang="es-MX" sz="1100" u="none" strike="noStrike" dirty="0" smtClean="0"/>
                        <a:t>HOJA).</a:t>
                      </a:r>
                      <a:endParaRPr lang="es-MX" sz="1100" b="0" i="0" u="none" strike="noStrike" dirty="0">
                        <a:solidFill>
                          <a:srgbClr val="000000"/>
                        </a:solidFill>
                        <a:latin typeface="Adobe Caslon Pro"/>
                      </a:endParaRPr>
                    </a:p>
                  </a:txBody>
                  <a:tcPr marL="6694" marR="6694" marT="6694" marB="0" anchor="ctr"/>
                </a:tc>
              </a:tr>
            </a:tbl>
          </a:graphicData>
        </a:graphic>
      </p:graphicFrame>
      <p:graphicFrame>
        <p:nvGraphicFramePr>
          <p:cNvPr id="13" name="12 Tabla"/>
          <p:cNvGraphicFramePr>
            <a:graphicFrameLocks noGrp="1"/>
          </p:cNvGraphicFramePr>
          <p:nvPr/>
        </p:nvGraphicFramePr>
        <p:xfrm>
          <a:off x="647824" y="3060551"/>
          <a:ext cx="8643998" cy="500066"/>
        </p:xfrm>
        <a:graphic>
          <a:graphicData uri="http://schemas.openxmlformats.org/drawingml/2006/table">
            <a:tbl>
              <a:tblPr>
                <a:tableStyleId>{08FB837D-C827-4EFA-A057-4D05807E0F7C}</a:tableStyleId>
              </a:tblPr>
              <a:tblGrid>
                <a:gridCol w="1643074"/>
                <a:gridCol w="7000924"/>
              </a:tblGrid>
              <a:tr h="500066">
                <a:tc>
                  <a:txBody>
                    <a:bodyPr/>
                    <a:lstStyle/>
                    <a:p>
                      <a:pPr algn="ctr" fontAlgn="ctr"/>
                      <a:r>
                        <a:rPr lang="es-MX" sz="1400" u="none" strike="noStrike" dirty="0" err="1" smtClean="0"/>
                        <a:t>fact</a:t>
                      </a:r>
                      <a:r>
                        <a:rPr lang="es-MX" sz="1400" u="none" strike="noStrike" dirty="0" smtClean="0"/>
                        <a:t> </a:t>
                      </a:r>
                      <a:r>
                        <a:rPr lang="es-MX" sz="1400" u="none" strike="noStrike" dirty="0" err="1" smtClean="0"/>
                        <a:t>efi</a:t>
                      </a:r>
                      <a:r>
                        <a:rPr lang="es-MX" sz="1400" u="none" strike="noStrike" dirty="0" smtClean="0"/>
                        <a:t>-SUPERIOR</a:t>
                      </a:r>
                      <a:endParaRPr lang="es-MX" sz="1400" b="1" i="0" u="none" strike="noStrike" dirty="0">
                        <a:solidFill>
                          <a:srgbClr val="000000"/>
                        </a:solidFill>
                        <a:latin typeface="Adobe Caslon Pro"/>
                      </a:endParaRPr>
                    </a:p>
                  </a:txBody>
                  <a:tcPr marL="6694" marR="6694" marT="6694" marB="0" anchor="ctr"/>
                </a:tc>
                <a:tc>
                  <a:txBody>
                    <a:bodyPr/>
                    <a:lstStyle/>
                    <a:p>
                      <a:pPr algn="ctr" fontAlgn="ctr"/>
                      <a:r>
                        <a:rPr lang="es-MX" sz="1100" u="none" strike="noStrike" dirty="0" smtClean="0"/>
                        <a:t>CALIFICA EL SUPERIOR JERÁRQUICO O SUPERVISOR, FIRMAN EVALUADO Y EVALUADOR</a:t>
                      </a:r>
                      <a:endParaRPr lang="es-MX" sz="1100" b="0" i="0" u="none" strike="noStrike" dirty="0">
                        <a:solidFill>
                          <a:srgbClr val="000000"/>
                        </a:solidFill>
                        <a:latin typeface="Adobe Caslon Pro"/>
                      </a:endParaRPr>
                    </a:p>
                  </a:txBody>
                  <a:tcPr marL="6694" marR="6694" marT="6694" marB="0" anchor="ctr"/>
                </a:tc>
              </a:tr>
            </a:tbl>
          </a:graphicData>
        </a:graphic>
      </p:graphicFrame>
      <p:graphicFrame>
        <p:nvGraphicFramePr>
          <p:cNvPr id="16" name="15 Tabla"/>
          <p:cNvGraphicFramePr>
            <a:graphicFrameLocks noGrp="1"/>
          </p:cNvGraphicFramePr>
          <p:nvPr/>
        </p:nvGraphicFramePr>
        <p:xfrm>
          <a:off x="647824" y="3708623"/>
          <a:ext cx="8643997" cy="509614"/>
        </p:xfrm>
        <a:graphic>
          <a:graphicData uri="http://schemas.openxmlformats.org/drawingml/2006/table">
            <a:tbl>
              <a:tblPr>
                <a:tableStyleId>{08FB837D-C827-4EFA-A057-4D05807E0F7C}</a:tableStyleId>
              </a:tblPr>
              <a:tblGrid>
                <a:gridCol w="1643074"/>
                <a:gridCol w="7000923"/>
              </a:tblGrid>
              <a:tr h="442116">
                <a:tc>
                  <a:txBody>
                    <a:bodyPr/>
                    <a:lstStyle/>
                    <a:p>
                      <a:pPr algn="ctr" fontAlgn="ctr"/>
                      <a:r>
                        <a:rPr lang="es-MX" sz="1400" u="none" strike="noStrike" dirty="0" err="1" smtClean="0"/>
                        <a:t>fact</a:t>
                      </a:r>
                      <a:r>
                        <a:rPr lang="es-MX" sz="1400" u="none" strike="noStrike" dirty="0" smtClean="0"/>
                        <a:t> efi-3°EVALUADOR</a:t>
                      </a:r>
                      <a:endParaRPr lang="es-MX" sz="1400" b="1" i="0" u="none" strike="noStrike" dirty="0">
                        <a:solidFill>
                          <a:srgbClr val="000000"/>
                        </a:solidFill>
                        <a:latin typeface="Adobe Caslon Pro"/>
                      </a:endParaRPr>
                    </a:p>
                  </a:txBody>
                  <a:tcPr marL="6694" marR="6694" marT="6694" marB="0" anchor="ctr"/>
                </a:tc>
                <a:tc>
                  <a:txBody>
                    <a:bodyPr/>
                    <a:lstStyle/>
                    <a:p>
                      <a:pPr algn="ctr" fontAlgn="ctr"/>
                      <a:endParaRPr lang="es-MX" sz="1100" u="none" strike="noStrike" dirty="0" smtClean="0"/>
                    </a:p>
                    <a:p>
                      <a:pPr algn="ctr" fontAlgn="ctr"/>
                      <a:r>
                        <a:rPr lang="es-MX" sz="1100" b="1" u="none" strike="noStrike" dirty="0" smtClean="0"/>
                        <a:t>EL SUPERIOR JERÁRQUICO QUE EVALÚO</a:t>
                      </a:r>
                      <a:r>
                        <a:rPr lang="es-MX" sz="1100" b="1" u="none" strike="noStrike" baseline="0" dirty="0" smtClean="0"/>
                        <a:t> LA HOJA ANTERIOR</a:t>
                      </a:r>
                      <a:r>
                        <a:rPr lang="es-MX" sz="1100" b="1" u="none" strike="noStrike" dirty="0" smtClean="0"/>
                        <a:t>  NO DEBE EVALUAR  Y FIRMAR ESTA HOJA</a:t>
                      </a:r>
                      <a:r>
                        <a:rPr lang="es-MX" sz="1100" b="0" u="none" strike="noStrike" dirty="0" smtClean="0"/>
                        <a:t>, </a:t>
                      </a:r>
                      <a:r>
                        <a:rPr lang="es-MX" sz="1100" u="none" strike="noStrike" dirty="0" smtClean="0"/>
                        <a:t>DEBE SER ALGUIEN DIFERENTE</a:t>
                      </a:r>
                      <a:r>
                        <a:rPr lang="es-MX" sz="1100" u="none" strike="noStrike" baseline="0" dirty="0" smtClean="0"/>
                        <a:t> CON LOS ELEMENTOS SUFICIENTES.</a:t>
                      </a:r>
                      <a:endParaRPr lang="es-MX" sz="1100" b="0" i="0" u="none" strike="noStrike" dirty="0">
                        <a:solidFill>
                          <a:srgbClr val="000000"/>
                        </a:solidFill>
                        <a:latin typeface="Adobe Caslon Pro"/>
                      </a:endParaRPr>
                    </a:p>
                  </a:txBody>
                  <a:tcPr marL="6694" marR="6694" marT="6694" marB="0" anchor="ctr"/>
                </a:tc>
              </a:tr>
            </a:tbl>
          </a:graphicData>
        </a:graphic>
      </p:graphicFrame>
      <p:graphicFrame>
        <p:nvGraphicFramePr>
          <p:cNvPr id="17" name="16 Tabla"/>
          <p:cNvGraphicFramePr>
            <a:graphicFrameLocks noGrp="1"/>
          </p:cNvGraphicFramePr>
          <p:nvPr/>
        </p:nvGraphicFramePr>
        <p:xfrm>
          <a:off x="647824" y="4572719"/>
          <a:ext cx="8643998" cy="220054"/>
        </p:xfrm>
        <a:graphic>
          <a:graphicData uri="http://schemas.openxmlformats.org/drawingml/2006/table">
            <a:tbl>
              <a:tblPr>
                <a:tableStyleId>{08FB837D-C827-4EFA-A057-4D05807E0F7C}</a:tableStyleId>
              </a:tblPr>
              <a:tblGrid>
                <a:gridCol w="1656184"/>
                <a:gridCol w="6987814"/>
              </a:tblGrid>
              <a:tr h="199471">
                <a:tc>
                  <a:txBody>
                    <a:bodyPr/>
                    <a:lstStyle/>
                    <a:p>
                      <a:pPr algn="ctr" fontAlgn="ctr"/>
                      <a:r>
                        <a:rPr lang="es-MX" sz="1400" u="none" strike="noStrike" dirty="0" err="1" smtClean="0"/>
                        <a:t>fact</a:t>
                      </a:r>
                      <a:r>
                        <a:rPr lang="es-MX" sz="1400" u="none" strike="noStrike" dirty="0" smtClean="0"/>
                        <a:t> </a:t>
                      </a:r>
                      <a:r>
                        <a:rPr lang="es-MX" sz="1400" u="none" strike="noStrike" dirty="0" err="1" smtClean="0"/>
                        <a:t>efi</a:t>
                      </a:r>
                      <a:r>
                        <a:rPr lang="es-MX" sz="1400" u="none" strike="noStrike" dirty="0" smtClean="0"/>
                        <a:t>-AUTO</a:t>
                      </a:r>
                      <a:endParaRPr lang="es-MX" sz="1400" b="1" i="0" u="none" strike="noStrike" dirty="0">
                        <a:solidFill>
                          <a:srgbClr val="000000"/>
                        </a:solidFill>
                        <a:latin typeface="Adobe Caslon Pro"/>
                      </a:endParaRPr>
                    </a:p>
                  </a:txBody>
                  <a:tcPr marL="6694" marR="6694" marT="6694" marB="0" anchor="ctr"/>
                </a:tc>
                <a:tc>
                  <a:txBody>
                    <a:bodyPr/>
                    <a:lstStyle/>
                    <a:p>
                      <a:pPr marL="0" marR="0" indent="0" algn="ctr" defTabSz="1008035" rtl="0" eaLnBrk="1" fontAlgn="ctr" latinLnBrk="0" hangingPunct="1">
                        <a:lnSpc>
                          <a:spcPct val="100000"/>
                        </a:lnSpc>
                        <a:spcBef>
                          <a:spcPts val="0"/>
                        </a:spcBef>
                        <a:spcAft>
                          <a:spcPts val="0"/>
                        </a:spcAft>
                        <a:buClrTx/>
                        <a:buSzTx/>
                        <a:buFontTx/>
                        <a:buNone/>
                        <a:tabLst/>
                        <a:defRPr/>
                      </a:pPr>
                      <a:r>
                        <a:rPr lang="es-MX" sz="1100" u="none" strike="noStrike" kern="1200" dirty="0" smtClean="0">
                          <a:solidFill>
                            <a:schemeClr val="dk1"/>
                          </a:solidFill>
                          <a:latin typeface="+mn-lt"/>
                          <a:ea typeface="+mn-ea"/>
                          <a:cs typeface="+mn-cs"/>
                        </a:rPr>
                        <a:t>SE AUTOEVALÚA</a:t>
                      </a:r>
                      <a:r>
                        <a:rPr lang="es-MX" sz="1100" u="none" strike="noStrike" kern="1200" baseline="0" dirty="0" smtClean="0">
                          <a:solidFill>
                            <a:schemeClr val="dk1"/>
                          </a:solidFill>
                          <a:latin typeface="+mn-lt"/>
                          <a:ea typeface="+mn-ea"/>
                          <a:cs typeface="+mn-cs"/>
                        </a:rPr>
                        <a:t> </a:t>
                      </a:r>
                      <a:r>
                        <a:rPr lang="es-MX" sz="1100" u="none" strike="noStrike" kern="1200" dirty="0" smtClean="0">
                          <a:solidFill>
                            <a:schemeClr val="dk1"/>
                          </a:solidFill>
                          <a:latin typeface="+mn-lt"/>
                          <a:ea typeface="+mn-ea"/>
                          <a:cs typeface="+mn-cs"/>
                        </a:rPr>
                        <a:t>EL SERVIDOR PÚBLICO</a:t>
                      </a:r>
                      <a:endParaRPr lang="es-MX" sz="1100" u="none" strike="noStrike" kern="1200" dirty="0">
                        <a:solidFill>
                          <a:schemeClr val="dk1"/>
                        </a:solidFill>
                        <a:latin typeface="+mn-lt"/>
                        <a:ea typeface="+mn-ea"/>
                        <a:cs typeface="+mn-cs"/>
                      </a:endParaRPr>
                    </a:p>
                  </a:txBody>
                  <a:tcPr marL="6694" marR="6694" marT="6694" marB="0" anchor="ctr"/>
                </a:tc>
              </a:tr>
            </a:tbl>
          </a:graphicData>
        </a:graphic>
      </p:graphicFrame>
      <p:graphicFrame>
        <p:nvGraphicFramePr>
          <p:cNvPr id="19" name="18 Tabla"/>
          <p:cNvGraphicFramePr>
            <a:graphicFrameLocks noGrp="1"/>
          </p:cNvGraphicFramePr>
          <p:nvPr/>
        </p:nvGraphicFramePr>
        <p:xfrm>
          <a:off x="647824" y="5148783"/>
          <a:ext cx="8643998" cy="220054"/>
        </p:xfrm>
        <a:graphic>
          <a:graphicData uri="http://schemas.openxmlformats.org/drawingml/2006/table">
            <a:tbl>
              <a:tblPr>
                <a:tableStyleId>{08FB837D-C827-4EFA-A057-4D05807E0F7C}</a:tableStyleId>
              </a:tblPr>
              <a:tblGrid>
                <a:gridCol w="1584176"/>
                <a:gridCol w="7059822"/>
              </a:tblGrid>
              <a:tr h="178051">
                <a:tc>
                  <a:txBody>
                    <a:bodyPr/>
                    <a:lstStyle/>
                    <a:p>
                      <a:pPr algn="ctr" fontAlgn="ctr"/>
                      <a:r>
                        <a:rPr lang="es-MX" sz="1400" u="none" strike="noStrike" dirty="0" err="1" smtClean="0"/>
                        <a:t>Aport.Desta</a:t>
                      </a:r>
                      <a:r>
                        <a:rPr lang="es-MX" sz="1400" u="none" strike="noStrike" dirty="0" smtClean="0"/>
                        <a:t>.</a:t>
                      </a:r>
                      <a:endParaRPr lang="es-MX" sz="1400" b="1" i="0" u="none" strike="noStrike" dirty="0">
                        <a:solidFill>
                          <a:srgbClr val="000000"/>
                        </a:solidFill>
                        <a:latin typeface="Adobe Caslon Pro"/>
                      </a:endParaRPr>
                    </a:p>
                  </a:txBody>
                  <a:tcPr marL="6694" marR="6694" marT="6694" marB="0" anchor="ctr"/>
                </a:tc>
                <a:tc>
                  <a:txBody>
                    <a:bodyPr/>
                    <a:lstStyle/>
                    <a:p>
                      <a:pPr algn="ctr" fontAlgn="ctr"/>
                      <a:r>
                        <a:rPr lang="es-MX" sz="1100" u="none" strike="noStrike" kern="1200" dirty="0">
                          <a:solidFill>
                            <a:schemeClr val="dk1"/>
                          </a:solidFill>
                          <a:latin typeface="+mn-lt"/>
                          <a:ea typeface="+mn-ea"/>
                          <a:cs typeface="+mn-cs"/>
                        </a:rPr>
                        <a:t>ANEXAR EVIDENCIA DOCUMENTAL SOPORTE DE DICHA APORTACIÓN (EN CASO DE LLENAR DICHA </a:t>
                      </a:r>
                      <a:r>
                        <a:rPr lang="es-MX" sz="1100" u="none" strike="noStrike" kern="1200" dirty="0" smtClean="0">
                          <a:solidFill>
                            <a:schemeClr val="dk1"/>
                          </a:solidFill>
                          <a:latin typeface="+mn-lt"/>
                          <a:ea typeface="+mn-ea"/>
                          <a:cs typeface="+mn-cs"/>
                        </a:rPr>
                        <a:t>HOJA</a:t>
                      </a:r>
                      <a:r>
                        <a:rPr lang="es-MX" sz="1100" u="none" strike="noStrike" kern="1200" dirty="0">
                          <a:solidFill>
                            <a:schemeClr val="dk1"/>
                          </a:solidFill>
                          <a:latin typeface="+mn-lt"/>
                          <a:ea typeface="+mn-ea"/>
                          <a:cs typeface="+mn-cs"/>
                        </a:rPr>
                        <a:t>)</a:t>
                      </a:r>
                    </a:p>
                  </a:txBody>
                  <a:tcPr marL="6694" marR="6694" marT="6694" marB="0" anchor="ctr"/>
                </a:tc>
              </a:tr>
            </a:tbl>
          </a:graphicData>
        </a:graphic>
      </p:graphicFrame>
      <p:graphicFrame>
        <p:nvGraphicFramePr>
          <p:cNvPr id="20" name="19 Tabla"/>
          <p:cNvGraphicFramePr>
            <a:graphicFrameLocks noGrp="1"/>
          </p:cNvGraphicFramePr>
          <p:nvPr/>
        </p:nvGraphicFramePr>
        <p:xfrm>
          <a:off x="647824" y="5652839"/>
          <a:ext cx="8643998" cy="509614"/>
        </p:xfrm>
        <a:graphic>
          <a:graphicData uri="http://schemas.openxmlformats.org/drawingml/2006/table">
            <a:tbl>
              <a:tblPr>
                <a:tableStyleId>{08FB837D-C827-4EFA-A057-4D05807E0F7C}</a:tableStyleId>
              </a:tblPr>
              <a:tblGrid>
                <a:gridCol w="1656184"/>
                <a:gridCol w="6987814"/>
              </a:tblGrid>
              <a:tr h="432048">
                <a:tc>
                  <a:txBody>
                    <a:bodyPr/>
                    <a:lstStyle/>
                    <a:p>
                      <a:pPr algn="ctr" fontAlgn="ctr"/>
                      <a:r>
                        <a:rPr lang="es-MX" sz="1400" u="none" strike="noStrike" dirty="0"/>
                        <a:t>Resumen personal</a:t>
                      </a:r>
                      <a:endParaRPr lang="es-MX" sz="1400" b="1" i="0" u="none" strike="noStrike" dirty="0">
                        <a:solidFill>
                          <a:srgbClr val="000000"/>
                        </a:solidFill>
                        <a:latin typeface="Adobe Caslon Pro"/>
                      </a:endParaRPr>
                    </a:p>
                  </a:txBody>
                  <a:tcPr marL="6694" marR="6694" marT="6694" marB="0" anchor="ctr"/>
                </a:tc>
                <a:tc>
                  <a:txBody>
                    <a:bodyPr/>
                    <a:lstStyle/>
                    <a:p>
                      <a:pPr algn="ctr" fontAlgn="ctr"/>
                      <a:r>
                        <a:rPr lang="es-MX" sz="1100" u="none" strike="noStrike" dirty="0"/>
                        <a:t>REVISAR QUE TODAS LAS CELDAS </a:t>
                      </a:r>
                      <a:r>
                        <a:rPr lang="es-MX" sz="1100" u="none" strike="noStrike" dirty="0" smtClean="0"/>
                        <a:t>ESTÉN CALIFICADAS, EN</a:t>
                      </a:r>
                      <a:r>
                        <a:rPr lang="es-MX" sz="1100" u="none" strike="noStrike" baseline="0" dirty="0" smtClean="0"/>
                        <a:t> CASO DE QUE EL RESULTADO SEA CON PUNTAJES MENORES A 70 DEBERÁ ENVIARSE EL “PROGRAMA INDIVIDUAL DE ACCIÓN” Y EN CASO DE DEFICIENTE CONTAR CON LA DOCUMENTACIÓN QUE SOPORTE DICHO RESULTADO.</a:t>
                      </a:r>
                      <a:endParaRPr lang="es-MX" sz="1100" b="0" i="0" u="none" strike="noStrike" dirty="0">
                        <a:solidFill>
                          <a:srgbClr val="000000"/>
                        </a:solidFill>
                        <a:latin typeface="Adobe Caslon Pro"/>
                      </a:endParaRPr>
                    </a:p>
                  </a:txBody>
                  <a:tcPr marL="6694" marR="6694" marT="6694" marB="0" anchor="ctr"/>
                </a:tc>
              </a:tr>
            </a:tbl>
          </a:graphicData>
        </a:graphic>
      </p:graphicFrame>
    </p:spTree>
    <p:extLst>
      <p:ext uri="{BB962C8B-B14F-4D97-AF65-F5344CB8AC3E}">
        <p14:creationId xmlns="" xmlns:p14="http://schemas.microsoft.com/office/powerpoint/2010/main" val="3706297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91840" y="1764407"/>
            <a:ext cx="8689975" cy="2585323"/>
          </a:xfrm>
          <a:prstGeom prst="rect">
            <a:avLst/>
          </a:prstGeom>
          <a:noFill/>
          <a:ln w="9525">
            <a:noFill/>
            <a:miter lim="800000"/>
            <a:headEnd/>
            <a:tailEnd/>
          </a:ln>
        </p:spPr>
        <p:txBody>
          <a:bodyPr>
            <a:spAutoFit/>
          </a:bodyPr>
          <a:lstStyle/>
          <a:p>
            <a:pPr algn="ctr">
              <a:defRPr/>
            </a:pPr>
            <a:r>
              <a:rPr lang="es-MX" sz="5400" b="1" i="1" dirty="0" smtClean="0">
                <a:solidFill>
                  <a:schemeClr val="accent6">
                    <a:lumMod val="75000"/>
                  </a:schemeClr>
                </a:solidFill>
              </a:rPr>
              <a:t>ESTABLECIMIENTO </a:t>
            </a:r>
          </a:p>
          <a:p>
            <a:pPr algn="ctr">
              <a:defRPr/>
            </a:pPr>
            <a:r>
              <a:rPr lang="es-MX" sz="5400" b="1" i="1" dirty="0" smtClean="0">
                <a:solidFill>
                  <a:schemeClr val="accent6">
                    <a:lumMod val="75000"/>
                  </a:schemeClr>
                </a:solidFill>
              </a:rPr>
              <a:t>DE METAS INDIVIDUALES 2015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503808" y="540271"/>
          <a:ext cx="9217024" cy="4680520"/>
        </p:xfrm>
        <a:graphic>
          <a:graphicData uri="http://schemas.openxmlformats.org/drawingml/2006/table">
            <a:tbl>
              <a:tblPr firstRow="1" bandRow="1">
                <a:tableStyleId>{2A488322-F2BA-4B5B-9748-0D474271808F}</a:tableStyleId>
              </a:tblPr>
              <a:tblGrid>
                <a:gridCol w="9217024"/>
              </a:tblGrid>
              <a:tr h="506244">
                <a:tc>
                  <a:txBody>
                    <a:bodyPr/>
                    <a:lstStyle/>
                    <a:p>
                      <a:pPr marL="0" marR="0" lvl="0" indent="0" algn="ctr" defTabSz="1008035" rtl="0" eaLnBrk="1" fontAlgn="auto" latinLnBrk="0" hangingPunct="1">
                        <a:lnSpc>
                          <a:spcPct val="115000"/>
                        </a:lnSpc>
                        <a:spcBef>
                          <a:spcPts val="0"/>
                        </a:spcBef>
                        <a:spcAft>
                          <a:spcPts val="1000"/>
                        </a:spcAft>
                        <a:buClrTx/>
                        <a:buSzTx/>
                        <a:buFontTx/>
                        <a:buNone/>
                        <a:tabLst/>
                        <a:defRPr/>
                      </a:pPr>
                      <a:r>
                        <a:rPr lang="es-MX" sz="2000" b="1" u="sng" kern="1200" noProof="0" dirty="0" smtClean="0">
                          <a:solidFill>
                            <a:schemeClr val="tx1"/>
                          </a:solidFill>
                          <a:effectLst/>
                          <a:latin typeface="+mn-lt"/>
                          <a:ea typeface="+mn-ea"/>
                          <a:cs typeface="+mn-cs"/>
                        </a:rPr>
                        <a:t>Metas de Desempeño Individual</a:t>
                      </a:r>
                      <a:endParaRPr lang="es-MX" sz="2000" b="1" u="sng" kern="1200" noProof="0" dirty="0">
                        <a:solidFill>
                          <a:schemeClr val="tx1"/>
                        </a:solidFill>
                        <a:effectLst/>
                        <a:latin typeface="+mn-lt"/>
                        <a:ea typeface="+mn-ea"/>
                        <a:cs typeface="+mn-cs"/>
                      </a:endParaRPr>
                    </a:p>
                  </a:txBody>
                  <a:tcPr/>
                </a:tc>
              </a:tr>
              <a:tr h="4174276">
                <a:tc>
                  <a:txBody>
                    <a:bodyPr/>
                    <a:lstStyle/>
                    <a:p>
                      <a:pPr marL="0" marR="0" indent="0" algn="just" defTabSz="1008035" rtl="0" eaLnBrk="1" fontAlgn="auto" latinLnBrk="0" hangingPunct="1">
                        <a:lnSpc>
                          <a:spcPct val="115000"/>
                        </a:lnSpc>
                        <a:spcBef>
                          <a:spcPts val="0"/>
                        </a:spcBef>
                        <a:spcAft>
                          <a:spcPts val="1000"/>
                        </a:spcAft>
                        <a:buClrTx/>
                        <a:buSzTx/>
                        <a:buFontTx/>
                        <a:buNone/>
                        <a:tabLst/>
                        <a:defRPr/>
                      </a:pPr>
                      <a:endParaRPr lang="es-MX" sz="1800" kern="1200" dirty="0" smtClean="0">
                        <a:solidFill>
                          <a:schemeClr val="dk1"/>
                        </a:solidFill>
                        <a:effectLst/>
                        <a:latin typeface="Adobe Caslon Pro"/>
                        <a:ea typeface="+mn-ea"/>
                        <a:cs typeface="+mn-cs"/>
                      </a:endParaRPr>
                    </a:p>
                    <a:p>
                      <a:pPr algn="just"/>
                      <a:r>
                        <a:rPr lang="es-MX" sz="1800" kern="1200" dirty="0" smtClean="0">
                          <a:solidFill>
                            <a:schemeClr val="dk1"/>
                          </a:solidFill>
                          <a:effectLst/>
                          <a:latin typeface="Adobe Caslon Pro"/>
                          <a:ea typeface="+mn-ea"/>
                          <a:cs typeface="+mn-cs"/>
                        </a:rPr>
                        <a:t>El superior jerárquico y el servidor público a evaluar, establecerán de común acuerdo las</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metas para medir su eficacia y productividad en el desempeño laboral.</a:t>
                      </a:r>
                    </a:p>
                    <a:p>
                      <a:pPr algn="just"/>
                      <a:endParaRPr lang="es-MX" sz="1800" kern="1200" dirty="0" smtClean="0">
                        <a:solidFill>
                          <a:schemeClr val="dk1"/>
                        </a:solidFill>
                        <a:effectLst/>
                        <a:latin typeface="Adobe Caslon Pro"/>
                        <a:ea typeface="+mn-ea"/>
                        <a:cs typeface="+mn-cs"/>
                      </a:endParaRPr>
                    </a:p>
                    <a:p>
                      <a:pPr algn="just"/>
                      <a:r>
                        <a:rPr lang="es-MX" sz="1800" kern="1200" dirty="0" smtClean="0">
                          <a:solidFill>
                            <a:schemeClr val="dk1"/>
                          </a:solidFill>
                          <a:effectLst/>
                          <a:latin typeface="Adobe Caslon Pro"/>
                          <a:ea typeface="+mn-ea"/>
                          <a:cs typeface="+mn-cs"/>
                        </a:rPr>
                        <a:t>El Titular de la unidad administrativa o el servidor público que aquél designe, validará las</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metas de desempeño individual y los parámetros respectivos que aplicarán en la evaluación</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del desempeño de los evaluados. La validación consistirá en asegurarse que las metas</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guardan proporción y medida respecto de las funciones a cargo del servidor público, que están</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alineadas con los objetivos, metas e indicadores de la Institución y que fueron establecidas de</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común acuerdo. Estas metas podrán formar parte de un programa de acciones prioritarias y/o</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convenios de acciones con enfoque a la productividad.</a:t>
                      </a:r>
                      <a:endParaRPr lang="es-MX" sz="1800" kern="1200" dirty="0">
                        <a:solidFill>
                          <a:schemeClr val="dk1"/>
                        </a:solidFill>
                        <a:effectLst/>
                        <a:latin typeface="Adobe Caslon Pro"/>
                        <a:ea typeface="+mn-ea"/>
                        <a:cs typeface="+mn-cs"/>
                      </a:endParaRPr>
                    </a:p>
                  </a:txBody>
                  <a:tcPr/>
                </a:tc>
              </a:tr>
            </a:tbl>
          </a:graphicData>
        </a:graphic>
      </p:graphicFrame>
      <p:sp>
        <p:nvSpPr>
          <p:cNvPr id="5" name="4 Rectángulo"/>
          <p:cNvSpPr/>
          <p:nvPr/>
        </p:nvSpPr>
        <p:spPr>
          <a:xfrm>
            <a:off x="2232000" y="6084887"/>
            <a:ext cx="7560840" cy="261610"/>
          </a:xfrm>
          <a:prstGeom prst="rect">
            <a:avLst/>
          </a:prstGeom>
        </p:spPr>
        <p:txBody>
          <a:bodyPr wrap="square">
            <a:spAutoFit/>
          </a:bodyPr>
          <a:lstStyle/>
          <a:p>
            <a:pPr algn="r"/>
            <a:r>
              <a:rPr lang="es-ES" sz="1100" i="1" dirty="0" smtClean="0">
                <a:latin typeface="Adobe Caslon Pro"/>
              </a:rPr>
              <a:t>Numeral 56.5.</a:t>
            </a:r>
            <a:r>
              <a:rPr lang="es-MX" sz="1100" i="1" dirty="0" smtClean="0">
                <a:latin typeface="Adobe Caslon Pro"/>
              </a:rPr>
              <a:t> Acuerdo por el que se emiten las Disposiciones en las materias de Recursos Humanos.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Marcador de contenido"/>
          <p:cNvGraphicFramePr>
            <a:graphicFrameLocks noGrp="1"/>
          </p:cNvGraphicFramePr>
          <p:nvPr>
            <p:ph idx="1"/>
          </p:nvPr>
        </p:nvGraphicFramePr>
        <p:xfrm>
          <a:off x="503238" y="828303"/>
          <a:ext cx="9074150" cy="5381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90077" y="324247"/>
            <a:ext cx="9690548" cy="400110"/>
          </a:xfrm>
          <a:prstGeom prst="rect">
            <a:avLst/>
          </a:prstGeom>
          <a:noFill/>
          <a:ln w="9525">
            <a:noFill/>
            <a:miter lim="800000"/>
            <a:headEnd/>
            <a:tailEnd/>
          </a:ln>
        </p:spPr>
        <p:txBody>
          <a:bodyPr wrap="square">
            <a:spAutoFit/>
          </a:bodyPr>
          <a:lstStyle/>
          <a:p>
            <a:pP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Las metas deberán ser descritas como se indica a continuación:</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5" name="4 Diagrama"/>
          <p:cNvGraphicFramePr/>
          <p:nvPr/>
        </p:nvGraphicFramePr>
        <p:xfrm>
          <a:off x="215776" y="1116335"/>
          <a:ext cx="964907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Rectángulo"/>
          <p:cNvSpPr>
            <a:spLocks noChangeArrowheads="1"/>
          </p:cNvSpPr>
          <p:nvPr/>
        </p:nvSpPr>
        <p:spPr bwMode="auto">
          <a:xfrm>
            <a:off x="390077" y="324247"/>
            <a:ext cx="9690548" cy="400110"/>
          </a:xfrm>
          <a:prstGeom prst="rect">
            <a:avLst/>
          </a:prstGeom>
          <a:noFill/>
          <a:ln w="9525">
            <a:noFill/>
            <a:miter lim="800000"/>
            <a:headEnd/>
            <a:tailEnd/>
          </a:ln>
        </p:spPr>
        <p:txBody>
          <a:bodyPr wrap="square">
            <a:spAutoFit/>
          </a:bodyPr>
          <a:lstStyle/>
          <a:p>
            <a:pPr>
              <a:defRPr/>
            </a:pPr>
            <a:r>
              <a:rPr lang="es-ES" b="1" dirty="0" smtClean="0">
                <a:solidFill>
                  <a:schemeClr val="accent6">
                    <a:lumMod val="75000"/>
                  </a:schemeClr>
                </a:solidFill>
                <a:effectLst>
                  <a:outerShdw blurRad="38100" dist="38100" dir="2700000" algn="tl">
                    <a:srgbClr val="000000">
                      <a:alpha val="43137"/>
                    </a:srgbClr>
                  </a:outerShdw>
                </a:effectLst>
                <a:latin typeface="Adobe Caslon Pro"/>
              </a:rPr>
              <a:t>Unidades de Medida</a:t>
            </a:r>
            <a:endParaRPr lang="es-ES"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4" name="3 Diagrama"/>
          <p:cNvGraphicFramePr/>
          <p:nvPr/>
        </p:nvGraphicFramePr>
        <p:xfrm>
          <a:off x="143767" y="684287"/>
          <a:ext cx="9936857"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208731"/>
            <a:ext cx="9690548" cy="1077218"/>
          </a:xfrm>
          <a:prstGeom prst="rect">
            <a:avLst/>
          </a:prstGeom>
          <a:noFill/>
          <a:ln w="9525">
            <a:noFill/>
            <a:miter lim="800000"/>
            <a:headEnd/>
            <a:tailEnd/>
          </a:ln>
        </p:spPr>
        <p:txBody>
          <a:bodyPr wrap="square">
            <a:spAutoFit/>
          </a:bodyPr>
          <a:lstStyle/>
          <a:p>
            <a:pPr algn="ctr">
              <a:defRPr/>
            </a:pPr>
            <a:r>
              <a:rPr lang="es-MX" sz="3200" b="1" dirty="0">
                <a:solidFill>
                  <a:schemeClr val="accent6">
                    <a:lumMod val="75000"/>
                  </a:schemeClr>
                </a:solidFill>
                <a:effectLst>
                  <a:outerShdw blurRad="38100" dist="38100" dir="2700000" algn="tl">
                    <a:srgbClr val="000000">
                      <a:alpha val="43137"/>
                    </a:srgbClr>
                  </a:outerShdw>
                </a:effectLst>
                <a:latin typeface="Adobe Caslon Pro"/>
              </a:rPr>
              <a:t>Ubicación de Herramientas para la Evaluación del Desempeño en la Web</a:t>
            </a:r>
          </a:p>
        </p:txBody>
      </p:sp>
      <p:pic>
        <p:nvPicPr>
          <p:cNvPr id="1026" name="Picture 2"/>
          <p:cNvPicPr>
            <a:picLocks noChangeAspect="1" noChangeArrowheads="1"/>
          </p:cNvPicPr>
          <p:nvPr/>
        </p:nvPicPr>
        <p:blipFill>
          <a:blip r:embed="rId2" cstate="print"/>
          <a:srcRect l="23623" t="37285" r="23812" b="22477"/>
          <a:stretch>
            <a:fillRect/>
          </a:stretch>
        </p:blipFill>
        <p:spPr bwMode="auto">
          <a:xfrm>
            <a:off x="1367904" y="1692399"/>
            <a:ext cx="7632848" cy="4674300"/>
          </a:xfrm>
          <a:prstGeom prst="rect">
            <a:avLst/>
          </a:prstGeom>
          <a:noFill/>
          <a:ln w="9525">
            <a:noFill/>
            <a:miter lim="800000"/>
            <a:headEnd/>
            <a:tailEnd/>
          </a:ln>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6576" t="24734" r="23812" b="17681"/>
          <a:stretch>
            <a:fillRect/>
          </a:stretch>
        </p:blipFill>
        <p:spPr bwMode="auto">
          <a:xfrm>
            <a:off x="1511920" y="324247"/>
            <a:ext cx="6768752" cy="6285270"/>
          </a:xfrm>
          <a:prstGeom prst="rect">
            <a:avLst/>
          </a:prstGeom>
          <a:noFill/>
          <a:ln w="9525">
            <a:noFill/>
            <a:miter lim="800000"/>
            <a:headEnd/>
            <a:tailEnd/>
          </a:ln>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Rectángulo"/>
          <p:cNvSpPr>
            <a:spLocks noChangeArrowheads="1"/>
          </p:cNvSpPr>
          <p:nvPr/>
        </p:nvSpPr>
        <p:spPr bwMode="auto">
          <a:xfrm>
            <a:off x="719832" y="972319"/>
            <a:ext cx="8724804" cy="1077218"/>
          </a:xfrm>
          <a:prstGeom prst="rect">
            <a:avLst/>
          </a:prstGeom>
          <a:noFill/>
          <a:ln w="9525">
            <a:noFill/>
            <a:miter lim="800000"/>
            <a:headEnd/>
            <a:tailEnd/>
          </a:ln>
        </p:spPr>
        <p:txBody>
          <a:bodyPr wrap="square">
            <a:spAutoFit/>
          </a:bodyPr>
          <a:lstStyle/>
          <a:p>
            <a:pPr algn="ctr">
              <a:defRPr/>
            </a:pPr>
            <a:r>
              <a:rPr lang="es-MX" sz="3200" b="1" dirty="0" smtClean="0">
                <a:solidFill>
                  <a:schemeClr val="accent6">
                    <a:lumMod val="75000"/>
                  </a:schemeClr>
                </a:solidFill>
                <a:effectLst>
                  <a:outerShdw blurRad="38100" dist="38100" dir="2700000" algn="tl">
                    <a:srgbClr val="000000">
                      <a:alpha val="43137"/>
                    </a:srgbClr>
                  </a:outerShdw>
                </a:effectLst>
                <a:latin typeface="Adobe Caslon Pro"/>
              </a:rPr>
              <a:t>Objetivo del Sistema de Evaluación del Desempeño</a:t>
            </a:r>
          </a:p>
        </p:txBody>
      </p:sp>
      <p:sp>
        <p:nvSpPr>
          <p:cNvPr id="8" name="Rectangle 5"/>
          <p:cNvSpPr>
            <a:spLocks noChangeArrowheads="1"/>
          </p:cNvSpPr>
          <p:nvPr/>
        </p:nvSpPr>
        <p:spPr bwMode="auto">
          <a:xfrm>
            <a:off x="468280" y="2868597"/>
            <a:ext cx="9215502" cy="1938992"/>
          </a:xfrm>
          <a:prstGeom prst="rect">
            <a:avLst/>
          </a:prstGeom>
          <a:noFill/>
          <a:ln w="9525">
            <a:noFill/>
            <a:miter lim="800000"/>
            <a:headEnd/>
            <a:tailEnd/>
          </a:ln>
        </p:spPr>
        <p:txBody>
          <a:bodyPr wrap="square" anchor="ctr">
            <a:spAutoFit/>
          </a:bodyPr>
          <a:lstStyle/>
          <a:p>
            <a:pPr marL="361950" indent="-361950" algn="just">
              <a:buFont typeface="Wingdings" pitchFamily="2" charset="2"/>
              <a:buChar char="v"/>
            </a:pPr>
            <a:r>
              <a:rPr lang="es-MX" dirty="0">
                <a:latin typeface="Adobe Caslon Pro"/>
              </a:rPr>
              <a:t>Valorar el comportamiento de los servidores públicos en el cumplimiento de l</a:t>
            </a:r>
            <a:r>
              <a:rPr lang="es-MX" dirty="0" smtClean="0">
                <a:latin typeface="Adobe Caslon Pro"/>
              </a:rPr>
              <a:t>a </a:t>
            </a:r>
            <a:r>
              <a:rPr lang="es-MX" dirty="0">
                <a:latin typeface="Adobe Caslon Pro"/>
              </a:rPr>
              <a:t>evaluación del </a:t>
            </a:r>
            <a:r>
              <a:rPr lang="es-MX" dirty="0" smtClean="0">
                <a:latin typeface="Adobe Caslon Pro"/>
              </a:rPr>
              <a:t>desempeño para </a:t>
            </a:r>
            <a:r>
              <a:rPr lang="es-MX" dirty="0">
                <a:latin typeface="Adobe Caslon Pro"/>
              </a:rPr>
              <a:t>establecer la metodología y definir los mecanismos de medición y valoración cuantitativa y cualitativa del rendimiento de los servidores públicos en </a:t>
            </a:r>
            <a:r>
              <a:rPr lang="es-MX" dirty="0" smtClean="0">
                <a:latin typeface="Adobe Caslon Pro"/>
              </a:rPr>
              <a:t>su puesto, a </a:t>
            </a:r>
            <a:r>
              <a:rPr lang="es-MX" dirty="0">
                <a:latin typeface="Adobe Caslon Pro"/>
              </a:rPr>
              <a:t>través de un grupo de indicadores previamente definidos para un periodo de evaluación determinado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24213" t="18164" r="24403" b="11184"/>
          <a:stretch>
            <a:fillRect/>
          </a:stretch>
        </p:blipFill>
        <p:spPr bwMode="auto">
          <a:xfrm>
            <a:off x="1439912" y="324247"/>
            <a:ext cx="6984776" cy="6264696"/>
          </a:xfrm>
          <a:prstGeom prst="rect">
            <a:avLst/>
          </a:prstGeom>
          <a:noFill/>
          <a:ln w="9525">
            <a:noFill/>
            <a:miter lim="800000"/>
            <a:headEnd/>
            <a:tailEnd/>
          </a:ln>
        </p:spPr>
      </p:pic>
    </p:spTree>
    <p:extLst>
      <p:ext uri="{BB962C8B-B14F-4D97-AF65-F5344CB8AC3E}">
        <p14:creationId xmlns="" xmlns:p14="http://schemas.microsoft.com/office/powerpoint/2010/main" val="2727234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390077" y="137293"/>
            <a:ext cx="9690548" cy="584775"/>
          </a:xfrm>
          <a:prstGeom prst="rect">
            <a:avLst/>
          </a:prstGeom>
          <a:noFill/>
          <a:ln w="9525">
            <a:noFill/>
            <a:miter lim="800000"/>
            <a:headEnd/>
            <a:tailEnd/>
          </a:ln>
        </p:spPr>
        <p:txBody>
          <a:bodyPr wrap="square">
            <a:spAutoFit/>
          </a:bodyPr>
          <a:lstStyle/>
          <a:p>
            <a:pPr>
              <a:defRPr/>
            </a:pPr>
            <a:r>
              <a:rPr lang="es-MX" sz="3200" b="1" dirty="0">
                <a:solidFill>
                  <a:schemeClr val="accent6">
                    <a:lumMod val="75000"/>
                  </a:schemeClr>
                </a:solidFill>
                <a:effectLst>
                  <a:outerShdw blurRad="38100" dist="38100" dir="2700000" algn="tl">
                    <a:srgbClr val="000000">
                      <a:alpha val="43137"/>
                    </a:srgbClr>
                  </a:outerShdw>
                </a:effectLst>
                <a:latin typeface="Adobe Caslon Pro"/>
              </a:rPr>
              <a:t>Procedimiento de Aplicación</a:t>
            </a:r>
            <a:endParaRPr lang="es-ES" sz="3200" b="1" dirty="0">
              <a:solidFill>
                <a:schemeClr val="accent6">
                  <a:lumMod val="75000"/>
                </a:schemeClr>
              </a:solidFill>
              <a:effectLst>
                <a:outerShdw blurRad="38100" dist="38100" dir="2700000" algn="tl">
                  <a:srgbClr val="000000">
                    <a:alpha val="43137"/>
                  </a:srgbClr>
                </a:outerShdw>
              </a:effectLst>
              <a:latin typeface="Adobe Caslon Pro"/>
            </a:endParaRPr>
          </a:p>
        </p:txBody>
      </p:sp>
      <p:sp>
        <p:nvSpPr>
          <p:cNvPr id="5" name="7 CuadroTexto"/>
          <p:cNvSpPr txBox="1">
            <a:spLocks noChangeArrowheads="1"/>
          </p:cNvSpPr>
          <p:nvPr/>
        </p:nvSpPr>
        <p:spPr bwMode="auto">
          <a:xfrm>
            <a:off x="456808" y="942022"/>
            <a:ext cx="2444419" cy="141577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1</a:t>
            </a:r>
          </a:p>
          <a:p>
            <a:pPr algn="ctr">
              <a:lnSpc>
                <a:spcPct val="80000"/>
              </a:lnSpc>
              <a:spcBef>
                <a:spcPct val="20000"/>
              </a:spcBef>
              <a:defRPr/>
            </a:pPr>
            <a:r>
              <a:rPr lang="es-MX" sz="1400" dirty="0">
                <a:latin typeface="Adobe Caslon Pro"/>
              </a:rPr>
              <a:t>Llenado de la Herramienta de Evaluación en Excel (evaluado-evaluador) y Descripción de Metas</a:t>
            </a:r>
          </a:p>
          <a:p>
            <a:pPr>
              <a:lnSpc>
                <a:spcPct val="80000"/>
              </a:lnSpc>
              <a:spcBef>
                <a:spcPct val="20000"/>
              </a:spcBef>
              <a:defRPr/>
            </a:pPr>
            <a:endParaRPr lang="es-MX" sz="1400" dirty="0">
              <a:latin typeface="Adobe Caslon Pro"/>
            </a:endParaRPr>
          </a:p>
        </p:txBody>
      </p:sp>
      <p:sp>
        <p:nvSpPr>
          <p:cNvPr id="7" name="6 Flecha derecha"/>
          <p:cNvSpPr/>
          <p:nvPr/>
        </p:nvSpPr>
        <p:spPr bwMode="auto">
          <a:xfrm>
            <a:off x="3034983" y="1347788"/>
            <a:ext cx="657225" cy="401637"/>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es-MX">
              <a:latin typeface="Arial" charset="0"/>
            </a:endParaRPr>
          </a:p>
        </p:txBody>
      </p:sp>
      <p:sp>
        <p:nvSpPr>
          <p:cNvPr id="8" name="8 CuadroTexto"/>
          <p:cNvSpPr txBox="1">
            <a:spLocks noChangeArrowheads="1"/>
          </p:cNvSpPr>
          <p:nvPr/>
        </p:nvSpPr>
        <p:spPr bwMode="auto">
          <a:xfrm>
            <a:off x="3825866" y="923112"/>
            <a:ext cx="2175516" cy="147117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smtClean="0">
                <a:latin typeface="Adobe Caslon Pro"/>
              </a:rPr>
              <a:t>2</a:t>
            </a:r>
            <a:endParaRPr lang="es-MX" sz="1400" dirty="0" smtClean="0">
              <a:latin typeface="Adobe Caslon Pro"/>
            </a:endParaRPr>
          </a:p>
          <a:p>
            <a:pPr algn="ctr">
              <a:lnSpc>
                <a:spcPct val="80000"/>
              </a:lnSpc>
              <a:spcBef>
                <a:spcPct val="20000"/>
              </a:spcBef>
              <a:defRPr/>
            </a:pPr>
            <a:r>
              <a:rPr lang="es-MX" sz="1400" dirty="0" smtClean="0">
                <a:latin typeface="Adobe Caslon Pro"/>
              </a:rPr>
              <a:t>Imprimir la cédula de evaluación con las firmas autógrafas</a:t>
            </a:r>
          </a:p>
          <a:p>
            <a:pPr algn="ctr">
              <a:lnSpc>
                <a:spcPct val="80000"/>
              </a:lnSpc>
              <a:spcBef>
                <a:spcPct val="20000"/>
              </a:spcBef>
              <a:defRPr/>
            </a:pPr>
            <a:endParaRPr lang="es-MX" sz="1400" dirty="0" smtClean="0">
              <a:latin typeface="Adobe Caslon Pro"/>
            </a:endParaRPr>
          </a:p>
          <a:p>
            <a:pPr algn="ctr">
              <a:lnSpc>
                <a:spcPct val="80000"/>
              </a:lnSpc>
              <a:spcBef>
                <a:spcPct val="20000"/>
              </a:spcBef>
              <a:defRPr/>
            </a:pPr>
            <a:endParaRPr lang="es-MX" sz="1400" dirty="0" smtClean="0">
              <a:latin typeface="Adobe Caslon Pro"/>
            </a:endParaRPr>
          </a:p>
          <a:p>
            <a:pPr algn="ctr">
              <a:lnSpc>
                <a:spcPct val="80000"/>
              </a:lnSpc>
              <a:spcBef>
                <a:spcPct val="20000"/>
              </a:spcBef>
              <a:defRPr/>
            </a:pPr>
            <a:endParaRPr lang="es-MX" sz="1400" dirty="0">
              <a:latin typeface="Adobe Caslon Pro"/>
            </a:endParaRPr>
          </a:p>
        </p:txBody>
      </p:sp>
      <p:sp>
        <p:nvSpPr>
          <p:cNvPr id="9" name="8 Flecha derecha"/>
          <p:cNvSpPr/>
          <p:nvPr/>
        </p:nvSpPr>
        <p:spPr bwMode="auto">
          <a:xfrm>
            <a:off x="6090012" y="1311275"/>
            <a:ext cx="657225" cy="401638"/>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es-MX">
              <a:latin typeface="Arial" charset="0"/>
            </a:endParaRPr>
          </a:p>
        </p:txBody>
      </p:sp>
      <p:sp>
        <p:nvSpPr>
          <p:cNvPr id="10" name="9 CuadroTexto"/>
          <p:cNvSpPr txBox="1">
            <a:spLocks noChangeArrowheads="1"/>
          </p:cNvSpPr>
          <p:nvPr/>
        </p:nvSpPr>
        <p:spPr bwMode="auto">
          <a:xfrm>
            <a:off x="6840512" y="923111"/>
            <a:ext cx="2376264" cy="151426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3</a:t>
            </a:r>
          </a:p>
          <a:p>
            <a:pPr algn="ctr">
              <a:lnSpc>
                <a:spcPct val="80000"/>
              </a:lnSpc>
              <a:spcBef>
                <a:spcPct val="20000"/>
              </a:spcBef>
              <a:defRPr/>
            </a:pPr>
            <a:r>
              <a:rPr lang="es-MX" sz="1400" dirty="0">
                <a:latin typeface="Adobe Caslon Pro"/>
              </a:rPr>
              <a:t>Superior jerárquico envía </a:t>
            </a:r>
            <a:r>
              <a:rPr lang="es-MX" sz="1400" dirty="0" smtClean="0">
                <a:latin typeface="Adobe Caslon Pro"/>
              </a:rPr>
              <a:t>original y archivo escaneado  </a:t>
            </a:r>
            <a:r>
              <a:rPr lang="es-MX" sz="1400" dirty="0">
                <a:latin typeface="Adobe Caslon Pro"/>
              </a:rPr>
              <a:t>de evaluación </a:t>
            </a:r>
            <a:r>
              <a:rPr lang="es-MX" sz="1400" dirty="0" smtClean="0">
                <a:latin typeface="Adobe Caslon Pro"/>
              </a:rPr>
              <a:t>y </a:t>
            </a:r>
            <a:r>
              <a:rPr lang="es-MX" sz="1400" dirty="0">
                <a:latin typeface="Adobe Caslon Pro"/>
              </a:rPr>
              <a:t>metas individuales a su administrativo para la concentración por UR y envío a la  DGRH</a:t>
            </a:r>
          </a:p>
        </p:txBody>
      </p:sp>
      <p:cxnSp>
        <p:nvCxnSpPr>
          <p:cNvPr id="11" name="33 Forma"/>
          <p:cNvCxnSpPr>
            <a:stCxn id="10" idx="2"/>
          </p:cNvCxnSpPr>
          <p:nvPr/>
        </p:nvCxnSpPr>
        <p:spPr bwMode="auto">
          <a:xfrm rot="5400000">
            <a:off x="4684131" y="-706889"/>
            <a:ext cx="200252" cy="6488774"/>
          </a:xfrm>
          <a:prstGeom prst="bentConnector2">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2" name="10 CuadroTexto"/>
          <p:cNvSpPr txBox="1">
            <a:spLocks noChangeArrowheads="1"/>
          </p:cNvSpPr>
          <p:nvPr/>
        </p:nvSpPr>
        <p:spPr bwMode="auto">
          <a:xfrm>
            <a:off x="456808" y="3027363"/>
            <a:ext cx="1971675" cy="65248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4</a:t>
            </a:r>
          </a:p>
          <a:p>
            <a:pPr algn="ctr">
              <a:lnSpc>
                <a:spcPct val="80000"/>
              </a:lnSpc>
              <a:spcBef>
                <a:spcPct val="20000"/>
              </a:spcBef>
              <a:defRPr/>
            </a:pPr>
            <a:r>
              <a:rPr lang="es-MX" sz="1400" dirty="0">
                <a:latin typeface="Adobe Caslon Pro"/>
              </a:rPr>
              <a:t>La </a:t>
            </a:r>
            <a:r>
              <a:rPr lang="es-MX" sz="1400" dirty="0" err="1">
                <a:latin typeface="Adobe Caslon Pro"/>
              </a:rPr>
              <a:t>DGRH</a:t>
            </a:r>
            <a:r>
              <a:rPr lang="es-MX" sz="1400" dirty="0">
                <a:latin typeface="Adobe Caslon Pro"/>
              </a:rPr>
              <a:t> verifica y concentra resultados</a:t>
            </a:r>
          </a:p>
        </p:txBody>
      </p:sp>
      <p:sp>
        <p:nvSpPr>
          <p:cNvPr id="13" name="12 Flecha derecha"/>
          <p:cNvSpPr/>
          <p:nvPr/>
        </p:nvSpPr>
        <p:spPr bwMode="auto">
          <a:xfrm>
            <a:off x="2527300" y="3319461"/>
            <a:ext cx="657225" cy="401637"/>
          </a:xfrm>
          <a:prstGeom prst="rightArrow">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lstStyle/>
          <a:p>
            <a:pPr>
              <a:defRPr/>
            </a:pPr>
            <a:endParaRPr lang="es-MX">
              <a:latin typeface="Arial" charset="0"/>
            </a:endParaRPr>
          </a:p>
        </p:txBody>
      </p:sp>
      <p:sp>
        <p:nvSpPr>
          <p:cNvPr id="16" name="15 CuadroTexto"/>
          <p:cNvSpPr txBox="1"/>
          <p:nvPr/>
        </p:nvSpPr>
        <p:spPr>
          <a:xfrm>
            <a:off x="3312120" y="2772519"/>
            <a:ext cx="5904656" cy="104028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indent="-361950" algn="ctr">
              <a:lnSpc>
                <a:spcPct val="80000"/>
              </a:lnSpc>
              <a:spcBef>
                <a:spcPct val="20000"/>
              </a:spcBef>
              <a:defRPr/>
            </a:pPr>
            <a:r>
              <a:rPr lang="es-MX" sz="1400" b="1" dirty="0">
                <a:solidFill>
                  <a:schemeClr val="tx1"/>
                </a:solidFill>
                <a:latin typeface="Adobe Caslon Pro"/>
              </a:rPr>
              <a:t>5</a:t>
            </a:r>
          </a:p>
          <a:p>
            <a:pPr algn="ctr">
              <a:lnSpc>
                <a:spcPct val="80000"/>
              </a:lnSpc>
              <a:spcBef>
                <a:spcPct val="20000"/>
              </a:spcBef>
              <a:defRPr/>
            </a:pPr>
            <a:r>
              <a:rPr lang="es-MX" sz="1400" dirty="0" smtClean="0">
                <a:solidFill>
                  <a:schemeClr val="tx1"/>
                </a:solidFill>
                <a:latin typeface="Adobe Caslon Pro"/>
              </a:rPr>
              <a:t>La </a:t>
            </a:r>
            <a:r>
              <a:rPr lang="es-MX" sz="1400" dirty="0">
                <a:solidFill>
                  <a:schemeClr val="tx1"/>
                </a:solidFill>
                <a:latin typeface="Adobe Caslon Pro"/>
              </a:rPr>
              <a:t>DGRH envía oficialmente el concentrados final es de resultados de evaluación y  concentrado de metas en formato plano en Excel de ésta dependencia a la SFP en medio electrónico</a:t>
            </a:r>
          </a:p>
          <a:p>
            <a:pPr algn="ctr">
              <a:lnSpc>
                <a:spcPct val="80000"/>
              </a:lnSpc>
              <a:spcBef>
                <a:spcPct val="20000"/>
              </a:spcBef>
              <a:defRPr/>
            </a:pPr>
            <a:endParaRPr lang="es-MX" sz="1400" dirty="0">
              <a:solidFill>
                <a:schemeClr val="tx1"/>
              </a:solidFill>
              <a:latin typeface="Adobe Caslon Pro"/>
            </a:endParaRPr>
          </a:p>
        </p:txBody>
      </p:sp>
      <p:cxnSp>
        <p:nvCxnSpPr>
          <p:cNvPr id="17" name="39 Forma"/>
          <p:cNvCxnSpPr/>
          <p:nvPr/>
        </p:nvCxnSpPr>
        <p:spPr bwMode="auto">
          <a:xfrm rot="5400000">
            <a:off x="4199905" y="1380678"/>
            <a:ext cx="358775" cy="5446713"/>
          </a:xfrm>
          <a:prstGeom prst="bentConnector2">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13 CuadroTexto"/>
          <p:cNvSpPr txBox="1">
            <a:spLocks noChangeArrowheads="1"/>
          </p:cNvSpPr>
          <p:nvPr/>
        </p:nvSpPr>
        <p:spPr bwMode="auto">
          <a:xfrm>
            <a:off x="431800" y="4572719"/>
            <a:ext cx="2289567" cy="12434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lnSpc>
                <a:spcPct val="80000"/>
              </a:lnSpc>
              <a:spcBef>
                <a:spcPct val="20000"/>
              </a:spcBef>
              <a:defRPr/>
            </a:pPr>
            <a:r>
              <a:rPr lang="es-MX" sz="1400" b="1" dirty="0">
                <a:latin typeface="Adobe Caslon Pro"/>
              </a:rPr>
              <a:t>6</a:t>
            </a:r>
          </a:p>
          <a:p>
            <a:pPr algn="ctr">
              <a:lnSpc>
                <a:spcPct val="80000"/>
              </a:lnSpc>
              <a:spcBef>
                <a:spcPct val="20000"/>
              </a:spcBef>
              <a:defRPr/>
            </a:pPr>
            <a:r>
              <a:rPr lang="es-MX" sz="1400" dirty="0">
                <a:latin typeface="Adobe Caslon Pro"/>
              </a:rPr>
              <a:t>La Secretaría de la Función Pública recibe información y registra en el sistema RH-Net. </a:t>
            </a:r>
            <a:endParaRPr lang="es-ES" sz="1400" dirty="0">
              <a:latin typeface="Adobe Caslon Pro"/>
            </a:endParaRPr>
          </a:p>
          <a:p>
            <a:pPr algn="ctr">
              <a:lnSpc>
                <a:spcPct val="80000"/>
              </a:lnSpc>
              <a:spcBef>
                <a:spcPct val="20000"/>
              </a:spcBef>
              <a:defRPr/>
            </a:pPr>
            <a:endParaRPr lang="es-MX" sz="1400" dirty="0">
              <a:latin typeface="Adobe Caslon Pro"/>
            </a:endParaRPr>
          </a:p>
        </p:txBody>
      </p:sp>
      <p:sp>
        <p:nvSpPr>
          <p:cNvPr id="19" name="18 CuadroTexto"/>
          <p:cNvSpPr txBox="1"/>
          <p:nvPr/>
        </p:nvSpPr>
        <p:spPr>
          <a:xfrm>
            <a:off x="3240112" y="5364807"/>
            <a:ext cx="6685849" cy="923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s-MX" sz="1800" dirty="0">
                <a:ln w="18415" cmpd="sng">
                  <a:solidFill>
                    <a:srgbClr val="FFFFFF"/>
                  </a:solidFill>
                  <a:prstDash val="solid"/>
                </a:ln>
                <a:solidFill>
                  <a:srgbClr val="FFFFFF"/>
                </a:solidFill>
                <a:effectLst>
                  <a:outerShdw blurRad="63500" dir="3600000" algn="tl" rotWithShape="0">
                    <a:srgbClr val="000000">
                      <a:alpha val="70000"/>
                    </a:srgbClr>
                  </a:outerShdw>
                </a:effectLst>
              </a:rPr>
              <a:t>ENTREGA DE EVALUACIONES </a:t>
            </a:r>
            <a:r>
              <a:rPr lang="es-MX" sz="1800" b="1" dirty="0" smtClean="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rPr>
              <a:t>13 </a:t>
            </a:r>
            <a:r>
              <a:rPr lang="es-MX" sz="1800" b="1" dirty="0">
                <a:ln w="12700">
                  <a:solidFill>
                    <a:schemeClr val="tx2">
                      <a:satMod val="155000"/>
                    </a:schemeClr>
                  </a:solidFill>
                  <a:prstDash val="solid"/>
                </a:ln>
                <a:solidFill>
                  <a:schemeClr val="bg1">
                    <a:lumMod val="95000"/>
                  </a:schemeClr>
                </a:solidFill>
                <a:effectLst>
                  <a:outerShdw blurRad="41275" dist="20320" dir="1800000" algn="tl" rotWithShape="0">
                    <a:srgbClr val="000000">
                      <a:alpha val="40000"/>
                    </a:srgbClr>
                  </a:outerShdw>
                </a:effectLst>
              </a:rPr>
              <a:t>DE FEBRERO </a:t>
            </a:r>
            <a:r>
              <a:rPr lang="es-MX" sz="1800" dirty="0">
                <a:ln w="18415" cmpd="sng">
                  <a:solidFill>
                    <a:srgbClr val="FFFFFF"/>
                  </a:solidFill>
                  <a:prstDash val="solid"/>
                </a:ln>
                <a:solidFill>
                  <a:srgbClr val="FFFFFF"/>
                </a:solidFill>
                <a:effectLst>
                  <a:outerShdw blurRad="63500" dir="3600000" algn="tl" rotWithShape="0">
                    <a:srgbClr val="000000">
                      <a:alpha val="70000"/>
                    </a:srgbClr>
                  </a:outerShdw>
                </a:effectLst>
              </a:rPr>
              <a:t>DE </a:t>
            </a:r>
            <a:r>
              <a:rPr lang="es-MX"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2015</a:t>
            </a:r>
            <a:endParaRPr lang="es-MX"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endParaRPr lang="es-MX"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defRPr/>
            </a:pPr>
            <a:r>
              <a:rPr lang="es-MX" sz="1800" dirty="0">
                <a:ln w="18415" cmpd="sng">
                  <a:solidFill>
                    <a:srgbClr val="FFFFFF"/>
                  </a:solidFill>
                  <a:prstDash val="solid"/>
                </a:ln>
                <a:solidFill>
                  <a:srgbClr val="FFFFFF"/>
                </a:solidFill>
                <a:effectLst>
                  <a:outerShdw blurRad="63500" dir="3600000" algn="tl" rotWithShape="0">
                    <a:srgbClr val="000000">
                      <a:alpha val="70000"/>
                    </a:srgbClr>
                  </a:outerShdw>
                </a:effectLst>
              </a:rPr>
              <a:t>ENTREGA DE METAS INDIVIDUALES </a:t>
            </a:r>
            <a:r>
              <a:rPr lang="es-MX"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 DE MARZO </a:t>
            </a:r>
            <a:r>
              <a:rPr lang="es-MX"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2015</a:t>
            </a:r>
            <a:endParaRPr lang="es-ES" sz="1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20" name="19 Conector recto de flecha"/>
          <p:cNvCxnSpPr/>
          <p:nvPr/>
        </p:nvCxnSpPr>
        <p:spPr bwMode="auto">
          <a:xfrm rot="5400000" flipH="1" flipV="1">
            <a:off x="1528301" y="4412322"/>
            <a:ext cx="256858" cy="1588"/>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5" name="24 Conector recto de flecha"/>
          <p:cNvCxnSpPr/>
          <p:nvPr/>
        </p:nvCxnSpPr>
        <p:spPr bwMode="auto">
          <a:xfrm rot="5400000" flipH="1" flipV="1">
            <a:off x="1362049" y="2815424"/>
            <a:ext cx="357190" cy="1588"/>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3269119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Rectángulo"/>
          <p:cNvSpPr>
            <a:spLocks noChangeArrowheads="1"/>
          </p:cNvSpPr>
          <p:nvPr/>
        </p:nvSpPr>
        <p:spPr bwMode="auto">
          <a:xfrm>
            <a:off x="325404" y="208731"/>
            <a:ext cx="6162156" cy="584775"/>
          </a:xfrm>
          <a:prstGeom prst="rect">
            <a:avLst/>
          </a:prstGeom>
          <a:noFill/>
          <a:ln w="9525">
            <a:noFill/>
            <a:miter lim="800000"/>
            <a:headEnd/>
            <a:tailEnd/>
          </a:ln>
        </p:spPr>
        <p:txBody>
          <a:bodyPr wrap="square">
            <a:spAutoFit/>
          </a:bodyPr>
          <a:lstStyle/>
          <a:p>
            <a:pPr algn="ctr">
              <a:defRPr/>
            </a:pPr>
            <a:r>
              <a:rPr lang="es-MX" sz="3200" b="1" dirty="0">
                <a:solidFill>
                  <a:schemeClr val="accent6">
                    <a:lumMod val="75000"/>
                  </a:schemeClr>
                </a:solidFill>
                <a:effectLst>
                  <a:outerShdw blurRad="38100" dist="38100" dir="2700000" algn="tl">
                    <a:srgbClr val="000000">
                      <a:alpha val="43137"/>
                    </a:srgbClr>
                  </a:outerShdw>
                </a:effectLst>
                <a:latin typeface="Adobe Caslon Pro"/>
              </a:rPr>
              <a:t>Generalidades de la Operación</a:t>
            </a:r>
            <a:endParaRPr lang="es-ES" sz="3200" b="1" dirty="0">
              <a:solidFill>
                <a:schemeClr val="accent6">
                  <a:lumMod val="75000"/>
                </a:schemeClr>
              </a:solidFill>
              <a:effectLst>
                <a:outerShdw blurRad="38100" dist="38100" dir="2700000" algn="tl">
                  <a:srgbClr val="000000">
                    <a:alpha val="43137"/>
                  </a:srgbClr>
                </a:outerShdw>
              </a:effectLst>
              <a:latin typeface="Adobe Caslon Pro"/>
            </a:endParaRPr>
          </a:p>
        </p:txBody>
      </p:sp>
      <p:graphicFrame>
        <p:nvGraphicFramePr>
          <p:cNvPr id="5" name="4 Diagrama"/>
          <p:cNvGraphicFramePr/>
          <p:nvPr/>
        </p:nvGraphicFramePr>
        <p:xfrm>
          <a:off x="1295896" y="1044327"/>
          <a:ext cx="7080457"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863848" y="1692399"/>
            <a:ext cx="8689975" cy="2585323"/>
          </a:xfrm>
          <a:prstGeom prst="rect">
            <a:avLst/>
          </a:prstGeom>
          <a:noFill/>
          <a:ln w="9525">
            <a:noFill/>
            <a:miter lim="800000"/>
            <a:headEnd/>
            <a:tailEnd/>
          </a:ln>
        </p:spPr>
        <p:txBody>
          <a:bodyPr>
            <a:spAutoFit/>
          </a:bodyPr>
          <a:lstStyle/>
          <a:p>
            <a:pPr algn="ctr">
              <a:defRPr/>
            </a:pPr>
            <a:r>
              <a:rPr lang="es-MX" sz="5400" b="1" i="1" dirty="0" smtClean="0">
                <a:solidFill>
                  <a:schemeClr val="accent6">
                    <a:lumMod val="75000"/>
                  </a:schemeClr>
                </a:solidFill>
              </a:rPr>
              <a:t>EVALUACIÓN </a:t>
            </a:r>
          </a:p>
          <a:p>
            <a:pPr algn="ctr">
              <a:defRPr/>
            </a:pPr>
            <a:r>
              <a:rPr lang="es-MX" sz="5400" b="1" i="1" dirty="0" smtClean="0">
                <a:solidFill>
                  <a:schemeClr val="accent6">
                    <a:lumMod val="75000"/>
                  </a:schemeClr>
                </a:solidFill>
              </a:rPr>
              <a:t>DEL </a:t>
            </a:r>
          </a:p>
          <a:p>
            <a:pPr algn="ctr">
              <a:defRPr/>
            </a:pPr>
            <a:r>
              <a:rPr lang="es-MX" sz="5400" b="1" i="1" dirty="0" smtClean="0">
                <a:solidFill>
                  <a:schemeClr val="accent6">
                    <a:lumMod val="75000"/>
                  </a:schemeClr>
                </a:solidFill>
              </a:rPr>
              <a:t>DESEMPEÑO 2014</a:t>
            </a:r>
            <a:endParaRPr lang="es-MX" sz="5400" b="1" i="1" dirty="0">
              <a:solidFill>
                <a:schemeClr val="accent6">
                  <a:lumMod val="75000"/>
                </a:schemeClr>
              </a:solidFill>
              <a:latin typeface="Adobe Caslon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503808" y="972319"/>
          <a:ext cx="5688632" cy="4680520"/>
        </p:xfrm>
        <a:graphic>
          <a:graphicData uri="http://schemas.openxmlformats.org/drawingml/2006/table">
            <a:tbl>
              <a:tblPr firstRow="1" bandRow="1">
                <a:tableStyleId>{2A488322-F2BA-4B5B-9748-0D474271808F}</a:tableStyleId>
              </a:tblPr>
              <a:tblGrid>
                <a:gridCol w="5688632"/>
              </a:tblGrid>
              <a:tr h="506244">
                <a:tc>
                  <a:txBody>
                    <a:bodyPr/>
                    <a:lstStyle/>
                    <a:p>
                      <a:pPr marL="0" marR="0" lvl="0" indent="0" algn="ctr" defTabSz="1008035" rtl="0" eaLnBrk="1" fontAlgn="auto" latinLnBrk="0" hangingPunct="1">
                        <a:lnSpc>
                          <a:spcPct val="115000"/>
                        </a:lnSpc>
                        <a:spcBef>
                          <a:spcPts val="0"/>
                        </a:spcBef>
                        <a:spcAft>
                          <a:spcPts val="1000"/>
                        </a:spcAft>
                        <a:buClrTx/>
                        <a:buSzTx/>
                        <a:buFontTx/>
                        <a:buNone/>
                        <a:tabLst/>
                        <a:defRPr/>
                      </a:pPr>
                      <a:r>
                        <a:rPr lang="es-MX" sz="2000" b="1" u="sng" kern="1200" noProof="0" dirty="0" smtClean="0">
                          <a:solidFill>
                            <a:schemeClr val="tx1"/>
                          </a:solidFill>
                          <a:effectLst/>
                          <a:latin typeface="+mn-lt"/>
                          <a:ea typeface="+mn-ea"/>
                          <a:cs typeface="+mn-cs"/>
                        </a:rPr>
                        <a:t>Son sujetos de evaluación del desempeño</a:t>
                      </a:r>
                      <a:endParaRPr lang="es-MX" sz="2000" b="1" u="sng" kern="1200" noProof="0" dirty="0">
                        <a:solidFill>
                          <a:schemeClr val="tx1"/>
                        </a:solidFill>
                        <a:effectLst/>
                        <a:latin typeface="+mn-lt"/>
                        <a:ea typeface="+mn-ea"/>
                        <a:cs typeface="+mn-cs"/>
                      </a:endParaRPr>
                    </a:p>
                  </a:txBody>
                  <a:tcPr/>
                </a:tc>
              </a:tr>
              <a:tr h="4174276">
                <a:tc>
                  <a:txBody>
                    <a:bodyPr/>
                    <a:lstStyle/>
                    <a:p>
                      <a:pPr marL="0" marR="0" indent="0" algn="just" defTabSz="1008035" rtl="0" eaLnBrk="1" fontAlgn="auto" latinLnBrk="0" hangingPunct="1">
                        <a:lnSpc>
                          <a:spcPct val="115000"/>
                        </a:lnSpc>
                        <a:spcBef>
                          <a:spcPts val="0"/>
                        </a:spcBef>
                        <a:spcAft>
                          <a:spcPts val="1000"/>
                        </a:spcAft>
                        <a:buClrTx/>
                        <a:buSzTx/>
                        <a:buFontTx/>
                        <a:buNone/>
                        <a:tabLst/>
                        <a:defRPr/>
                      </a:pPr>
                      <a:endParaRPr lang="es-MX" sz="1800" kern="1200" dirty="0" smtClean="0">
                        <a:solidFill>
                          <a:schemeClr val="dk1"/>
                        </a:solidFill>
                        <a:effectLst/>
                        <a:latin typeface="Adobe Caslon Pro"/>
                        <a:ea typeface="+mn-ea"/>
                        <a:cs typeface="+mn-cs"/>
                      </a:endParaRPr>
                    </a:p>
                    <a:p>
                      <a:pPr marL="0" marR="0" indent="0" algn="just" defTabSz="1008035" rtl="0" eaLnBrk="1" fontAlgn="auto" latinLnBrk="0" hangingPunct="1">
                        <a:lnSpc>
                          <a:spcPct val="115000"/>
                        </a:lnSpc>
                        <a:spcBef>
                          <a:spcPts val="0"/>
                        </a:spcBef>
                        <a:spcAft>
                          <a:spcPts val="1000"/>
                        </a:spcAft>
                        <a:buClrTx/>
                        <a:buSzTx/>
                        <a:buFontTx/>
                        <a:buNone/>
                        <a:tabLst/>
                        <a:defRPr/>
                      </a:pPr>
                      <a:r>
                        <a:rPr lang="es-MX" sz="1800" kern="1200" dirty="0" smtClean="0">
                          <a:solidFill>
                            <a:schemeClr val="dk1"/>
                          </a:solidFill>
                          <a:effectLst/>
                          <a:latin typeface="Adobe Caslon Pro"/>
                          <a:ea typeface="+mn-ea"/>
                          <a:cs typeface="+mn-cs"/>
                        </a:rPr>
                        <a:t>Los servidores públicos de nivel de Enlace a Director General y homólogos a éste, catalogados en puestos de Seguridad Nacional, Gabinete de Apoyo y/o Designación Directa (código de puesto X y G), observando la normatividad en la materia: Acuerdo por el que se emiten las Disposiciones en las materias de Recursos Humanos, así como el Manual Administrativo de Aplicación General en materia de Recursos Humanos y Organización. </a:t>
                      </a:r>
                      <a:endParaRPr lang="es-ES" sz="1800" kern="1200" dirty="0" smtClean="0">
                        <a:solidFill>
                          <a:schemeClr val="dk1"/>
                        </a:solidFill>
                        <a:effectLst/>
                        <a:latin typeface="Adobe Caslon Pro"/>
                        <a:ea typeface="+mn-ea"/>
                        <a:cs typeface="+mn-cs"/>
                      </a:endParaRPr>
                    </a:p>
                    <a:p>
                      <a:pPr algn="just">
                        <a:lnSpc>
                          <a:spcPct val="115000"/>
                        </a:lnSpc>
                        <a:spcAft>
                          <a:spcPts val="1000"/>
                        </a:spcAft>
                      </a:pPr>
                      <a:endParaRPr lang="es-MX" sz="1600" b="1" dirty="0">
                        <a:effectLst/>
                        <a:latin typeface="Adobe Caslon Pro"/>
                        <a:ea typeface="Calibri"/>
                        <a:cs typeface="Times New Roman"/>
                      </a:endParaRPr>
                    </a:p>
                  </a:txBody>
                  <a:tcPr/>
                </a:tc>
              </a:tr>
            </a:tbl>
          </a:graphicData>
        </a:graphic>
      </p:graphicFrame>
      <p:pic>
        <p:nvPicPr>
          <p:cNvPr id="2050" name="Picture 2" descr="http://1.bp.blogspot.com/_DiK9fiHjYeo/So70-yMZHyI/AAAAAAAAAA4/f41botslk1g/s320/Pacto+desempe%C3%B1o.jpg"/>
          <p:cNvPicPr>
            <a:picLocks noChangeAspect="1" noChangeArrowheads="1"/>
          </p:cNvPicPr>
          <p:nvPr/>
        </p:nvPicPr>
        <p:blipFill>
          <a:blip r:embed="rId3" cstate="print"/>
          <a:srcRect/>
          <a:stretch>
            <a:fillRect/>
          </a:stretch>
        </p:blipFill>
        <p:spPr bwMode="auto">
          <a:xfrm>
            <a:off x="6192440" y="1548383"/>
            <a:ext cx="3600398" cy="311573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431800" y="540271"/>
          <a:ext cx="9145016" cy="5908548"/>
        </p:xfrm>
        <a:graphic>
          <a:graphicData uri="http://schemas.openxmlformats.org/drawingml/2006/table">
            <a:tbl>
              <a:tblPr firstRow="1" bandRow="1">
                <a:tableStyleId>{2A488322-F2BA-4B5B-9748-0D474271808F}</a:tableStyleId>
              </a:tblPr>
              <a:tblGrid>
                <a:gridCol w="9145016"/>
              </a:tblGrid>
              <a:tr h="436757">
                <a:tc>
                  <a:txBody>
                    <a:bodyPr/>
                    <a:lstStyle/>
                    <a:p>
                      <a:pPr algn="ctr">
                        <a:lnSpc>
                          <a:spcPct val="115000"/>
                        </a:lnSpc>
                        <a:spcAft>
                          <a:spcPts val="1000"/>
                        </a:spcAft>
                      </a:pPr>
                      <a:r>
                        <a:rPr lang="es-MX" sz="2000" b="1" u="sng" dirty="0" smtClean="0">
                          <a:solidFill>
                            <a:schemeClr val="tx1"/>
                          </a:solidFill>
                          <a:effectLst/>
                        </a:rPr>
                        <a:t>Requisito para ser evaluado</a:t>
                      </a:r>
                    </a:p>
                  </a:txBody>
                  <a:tcPr/>
                </a:tc>
              </a:tr>
              <a:tr h="3800170">
                <a:tc>
                  <a:txBody>
                    <a:bodyPr/>
                    <a:lstStyle/>
                    <a:p>
                      <a:pPr algn="just">
                        <a:lnSpc>
                          <a:spcPct val="115000"/>
                        </a:lnSpc>
                        <a:spcAft>
                          <a:spcPts val="1000"/>
                        </a:spcAft>
                        <a:buFont typeface="Wingdings" pitchFamily="2" charset="2"/>
                        <a:buChar char="Ø"/>
                      </a:pPr>
                      <a:endParaRPr lang="es-MX" sz="1800" dirty="0" smtClean="0">
                        <a:effectLst/>
                        <a:latin typeface="Adobe Caslon Pro"/>
                      </a:endParaRPr>
                    </a:p>
                    <a:p>
                      <a:pPr algn="just">
                        <a:lnSpc>
                          <a:spcPct val="115000"/>
                        </a:lnSpc>
                        <a:spcAft>
                          <a:spcPts val="1000"/>
                        </a:spcAft>
                        <a:buFont typeface="Wingdings" pitchFamily="2" charset="2"/>
                        <a:buChar char="Ø"/>
                      </a:pPr>
                      <a:r>
                        <a:rPr lang="es-MX" sz="1800" dirty="0" smtClean="0">
                          <a:effectLst/>
                          <a:latin typeface="Adobe Caslon Pro"/>
                        </a:rPr>
                        <a:t>Un servidor público será evaluado en su desempeño respecto de cualquier puesto, si lo ha ocupado por un mínimo de </a:t>
                      </a:r>
                      <a:r>
                        <a:rPr lang="es-MX" sz="1800" b="1" dirty="0" smtClean="0">
                          <a:effectLst/>
                          <a:latin typeface="Adobe Caslon Pro"/>
                        </a:rPr>
                        <a:t>cuatro meses continuos </a:t>
                      </a:r>
                      <a:r>
                        <a:rPr lang="es-MX" sz="1800" dirty="0" smtClean="0">
                          <a:effectLst/>
                          <a:latin typeface="Adobe Caslon Pro"/>
                        </a:rPr>
                        <a:t>durante el periodo a evaluar. Cuando el servidor público sujeto a evaluación, hubiere desempeñado en el año al que corresponda dicha evaluación, distintos puestos, su evaluación deberá realizarse respecto de todos y cada uno de los puestos que haya ocupado, por cuatro meses o más de manera continuada, independientemente de su adscripción o, en su caso, de las promociones de que fue objeto en la Institución.</a:t>
                      </a:r>
                    </a:p>
                    <a:p>
                      <a:pPr algn="just">
                        <a:lnSpc>
                          <a:spcPct val="115000"/>
                        </a:lnSpc>
                        <a:spcAft>
                          <a:spcPts val="1000"/>
                        </a:spcAft>
                      </a:pPr>
                      <a:r>
                        <a:rPr lang="es-MX" sz="1800" b="1" i="1" kern="1200" baseline="0" dirty="0" smtClean="0">
                          <a:effectLst/>
                          <a:latin typeface="Adobe Caslon Pro"/>
                        </a:rPr>
                        <a:t>Nota: </a:t>
                      </a:r>
                      <a:r>
                        <a:rPr lang="es-ES" sz="1800" b="1" i="1" kern="1200" baseline="0" dirty="0" smtClean="0">
                          <a:latin typeface="Adobe Caslon Pro"/>
                        </a:rPr>
                        <a:t>La Unidad Administrativa deberá enviar las diferentes evaluaciones en original</a:t>
                      </a:r>
                      <a:r>
                        <a:rPr lang="es-MX" sz="1800" b="1" i="1" dirty="0" smtClean="0">
                          <a:effectLst/>
                          <a:latin typeface="Adobe Caslon Pro"/>
                        </a:rPr>
                        <a:t>. </a:t>
                      </a:r>
                    </a:p>
                    <a:p>
                      <a:pPr algn="just">
                        <a:buFont typeface="Wingdings" pitchFamily="2" charset="2"/>
                        <a:buChar char="Ø"/>
                      </a:pPr>
                      <a:r>
                        <a:rPr lang="es-MX" sz="1800" kern="1200" dirty="0" smtClean="0">
                          <a:solidFill>
                            <a:schemeClr val="dk1"/>
                          </a:solidFill>
                          <a:effectLst/>
                          <a:latin typeface="Adobe Caslon Pro"/>
                          <a:ea typeface="+mn-ea"/>
                          <a:cs typeface="+mn-cs"/>
                        </a:rPr>
                        <a:t>El tiempo de ocupación en un puesto deberá determinarse</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excluyendo el tiempo en que se</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hubiera suspendido por cualquier causa la relación de trabajo o se haya determinado</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incapacidad por enfermedad por el facultativo correspondiente, al servidor público.</a:t>
                      </a:r>
                    </a:p>
                    <a:p>
                      <a:pPr algn="just"/>
                      <a:endParaRPr lang="es-MX" sz="1600" i="1" kern="1200" baseline="0" dirty="0" smtClean="0">
                        <a:solidFill>
                          <a:schemeClr val="dk1"/>
                        </a:solidFill>
                        <a:effectLst/>
                        <a:latin typeface="Adobe Caslon Pro"/>
                        <a:ea typeface="+mn-ea"/>
                        <a:cs typeface="+mn-cs"/>
                      </a:endParaRPr>
                    </a:p>
                    <a:p>
                      <a:pPr algn="r"/>
                      <a:r>
                        <a:rPr lang="es-ES" sz="1200" i="1" kern="1200" baseline="0" dirty="0" smtClean="0">
                          <a:latin typeface="Adobe Caslon Pro"/>
                        </a:rPr>
                        <a:t>Numeral 56.6 Frac. III.</a:t>
                      </a:r>
                      <a:r>
                        <a:rPr lang="es-MX" sz="1200" i="1" kern="1200" dirty="0" smtClean="0">
                          <a:effectLst/>
                          <a:latin typeface="Adobe Caslon Pro"/>
                        </a:rPr>
                        <a:t> </a:t>
                      </a:r>
                      <a:r>
                        <a:rPr lang="es-MX" sz="1200" i="1" kern="1200" baseline="0" dirty="0" smtClean="0">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503808" y="684287"/>
          <a:ext cx="9145016" cy="5623560"/>
        </p:xfrm>
        <a:graphic>
          <a:graphicData uri="http://schemas.openxmlformats.org/drawingml/2006/table">
            <a:tbl>
              <a:tblPr firstRow="1" bandRow="1">
                <a:tableStyleId>{2A488322-F2BA-4B5B-9748-0D474271808F}</a:tableStyleId>
              </a:tblPr>
              <a:tblGrid>
                <a:gridCol w="9145016"/>
              </a:tblGrid>
              <a:tr h="436757">
                <a:tc>
                  <a:txBody>
                    <a:bodyPr/>
                    <a:lstStyle/>
                    <a:p>
                      <a:pPr algn="ctr">
                        <a:lnSpc>
                          <a:spcPct val="115000"/>
                        </a:lnSpc>
                        <a:spcAft>
                          <a:spcPts val="1000"/>
                        </a:spcAft>
                      </a:pPr>
                      <a:r>
                        <a:rPr lang="es-MX" sz="2000" b="1" u="sng" dirty="0" smtClean="0">
                          <a:solidFill>
                            <a:schemeClr val="tx1"/>
                          </a:solidFill>
                          <a:effectLst/>
                        </a:rPr>
                        <a:t>¿Quién evalúa?</a:t>
                      </a:r>
                    </a:p>
                  </a:txBody>
                  <a:tcPr/>
                </a:tc>
              </a:tr>
              <a:tr h="3800170">
                <a:tc>
                  <a:txBody>
                    <a:bodyPr/>
                    <a:lstStyle/>
                    <a:p>
                      <a:pPr algn="just">
                        <a:buFont typeface="Wingdings" pitchFamily="2" charset="2"/>
                        <a:buChar char="ü"/>
                      </a:pPr>
                      <a:endParaRPr lang="es-MX" sz="1800" kern="1200" dirty="0" smtClean="0">
                        <a:solidFill>
                          <a:schemeClr val="dk1"/>
                        </a:solidFill>
                        <a:effectLst/>
                        <a:latin typeface="Adobe Caslon Pro"/>
                        <a:ea typeface="+mn-ea"/>
                        <a:cs typeface="+mn-cs"/>
                      </a:endParaRPr>
                    </a:p>
                    <a:p>
                      <a:pPr algn="just">
                        <a:buFont typeface="Wingdings" pitchFamily="2" charset="2"/>
                        <a:buChar char="ü"/>
                      </a:pPr>
                      <a:r>
                        <a:rPr lang="es-MX" sz="1800" kern="1200" dirty="0" smtClean="0">
                          <a:solidFill>
                            <a:schemeClr val="dk1"/>
                          </a:solidFill>
                          <a:effectLst/>
                          <a:latin typeface="Adobe Caslon Pro"/>
                          <a:ea typeface="+mn-ea"/>
                          <a:cs typeface="+mn-cs"/>
                        </a:rPr>
                        <a:t>El superior jerárquico, preferentemente deberá realizar la evaluación del desempeño del o los</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servidores públicos que le hayan adscrito.</a:t>
                      </a:r>
                    </a:p>
                    <a:p>
                      <a:pPr algn="just">
                        <a:buFont typeface="Wingdings" pitchFamily="2" charset="2"/>
                        <a:buNone/>
                      </a:pPr>
                      <a:r>
                        <a:rPr lang="es-MX" sz="1800" kern="1200" dirty="0" smtClean="0">
                          <a:solidFill>
                            <a:schemeClr val="dk1"/>
                          </a:solidFill>
                          <a:effectLst/>
                          <a:latin typeface="Adobe Caslon Pro"/>
                          <a:ea typeface="+mn-ea"/>
                          <a:cs typeface="+mn-cs"/>
                        </a:rPr>
                        <a:t> </a:t>
                      </a:r>
                    </a:p>
                    <a:p>
                      <a:pPr algn="just">
                        <a:buFont typeface="Wingdings" pitchFamily="2" charset="2"/>
                        <a:buChar char="ü"/>
                      </a:pPr>
                      <a:r>
                        <a:rPr lang="es-MX" sz="1800" kern="1200" dirty="0" smtClean="0">
                          <a:solidFill>
                            <a:schemeClr val="dk1"/>
                          </a:solidFill>
                          <a:effectLst/>
                          <a:latin typeface="Adobe Caslon Pro"/>
                          <a:ea typeface="+mn-ea"/>
                          <a:cs typeface="+mn-cs"/>
                        </a:rPr>
                        <a:t>Si por alguna circunstancia no es posible que éste</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sea quien la realice, deberá aplicarse por aquel o aquellos servidores públicos que, respecto</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del ejercicio que se evalúa, hayan observado el desempeño del servidor público sujeto a</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evaluación, considerando al efecto entre éstos a sus subordinados, servidores públicos</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colaterales, superiores jerárquicos, supervisores directos o incluso personas a las que el</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servidor público atienda o preste servicios de manera directa, en su defecto, el Titular de la</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unidad administrativa o el superior jerárquico a la cual se encuentre adscrita esa unidad</a:t>
                      </a:r>
                      <a:r>
                        <a:rPr lang="es-MX" sz="1800" kern="1200" baseline="0" dirty="0" smtClean="0">
                          <a:solidFill>
                            <a:schemeClr val="dk1"/>
                          </a:solidFill>
                          <a:effectLst/>
                          <a:latin typeface="Adobe Caslon Pro"/>
                          <a:ea typeface="+mn-ea"/>
                          <a:cs typeface="+mn-cs"/>
                        </a:rPr>
                        <a:t> </a:t>
                      </a:r>
                      <a:r>
                        <a:rPr lang="es-MX" sz="1800" kern="1200" dirty="0" smtClean="0">
                          <a:solidFill>
                            <a:schemeClr val="dk1"/>
                          </a:solidFill>
                          <a:effectLst/>
                          <a:latin typeface="Adobe Caslon Pro"/>
                          <a:ea typeface="+mn-ea"/>
                          <a:cs typeface="+mn-cs"/>
                        </a:rPr>
                        <a:t>administrativa.</a:t>
                      </a:r>
                    </a:p>
                    <a:p>
                      <a:pPr algn="just">
                        <a:buFont typeface="Wingdings" pitchFamily="2" charset="2"/>
                        <a:buChar char="ü"/>
                      </a:pPr>
                      <a:endParaRPr lang="es-MX" sz="1800" kern="1200" dirty="0" smtClean="0">
                        <a:solidFill>
                          <a:schemeClr val="dk1"/>
                        </a:solidFill>
                        <a:effectLst/>
                        <a:latin typeface="Adobe Caslon Pro"/>
                        <a:ea typeface="+mn-ea"/>
                        <a:cs typeface="+mn-cs"/>
                      </a:endParaRPr>
                    </a:p>
                    <a:p>
                      <a:pPr algn="just"/>
                      <a:r>
                        <a:rPr lang="es-MX" sz="1800" b="1" kern="1200" dirty="0" smtClean="0">
                          <a:solidFill>
                            <a:schemeClr val="accent6">
                              <a:lumMod val="50000"/>
                            </a:schemeClr>
                          </a:solidFill>
                          <a:effectLst/>
                          <a:latin typeface="Adobe Caslon Pro"/>
                          <a:ea typeface="+mn-ea"/>
                          <a:cs typeface="+mn-cs"/>
                        </a:rPr>
                        <a:t>La participación en la evaluación, como evaluadores, de los superiores</a:t>
                      </a:r>
                      <a:r>
                        <a:rPr lang="es-MX" sz="1800" b="1" kern="1200" baseline="0" dirty="0" smtClean="0">
                          <a:solidFill>
                            <a:schemeClr val="accent6">
                              <a:lumMod val="50000"/>
                            </a:schemeClr>
                          </a:solidFill>
                          <a:effectLst/>
                          <a:latin typeface="Adobe Caslon Pro"/>
                          <a:ea typeface="+mn-ea"/>
                          <a:cs typeface="+mn-cs"/>
                        </a:rPr>
                        <a:t> </a:t>
                      </a:r>
                      <a:r>
                        <a:rPr lang="es-MX" sz="1800" b="1" kern="1200" dirty="0" smtClean="0">
                          <a:solidFill>
                            <a:schemeClr val="accent6">
                              <a:lumMod val="50000"/>
                            </a:schemeClr>
                          </a:solidFill>
                          <a:effectLst/>
                          <a:latin typeface="Adobe Caslon Pro"/>
                          <a:ea typeface="+mn-ea"/>
                          <a:cs typeface="+mn-cs"/>
                        </a:rPr>
                        <a:t>jerárquicos o, en su</a:t>
                      </a:r>
                      <a:r>
                        <a:rPr lang="es-MX" sz="1800" b="1" kern="1200" baseline="0" dirty="0" smtClean="0">
                          <a:solidFill>
                            <a:schemeClr val="accent6">
                              <a:lumMod val="50000"/>
                            </a:schemeClr>
                          </a:solidFill>
                          <a:effectLst/>
                          <a:latin typeface="Adobe Caslon Pro"/>
                          <a:ea typeface="+mn-ea"/>
                          <a:cs typeface="+mn-cs"/>
                        </a:rPr>
                        <a:t> </a:t>
                      </a:r>
                      <a:r>
                        <a:rPr lang="es-MX" sz="1800" b="1" kern="1200" dirty="0" smtClean="0">
                          <a:solidFill>
                            <a:schemeClr val="accent6">
                              <a:lumMod val="50000"/>
                            </a:schemeClr>
                          </a:solidFill>
                          <a:effectLst/>
                          <a:latin typeface="Adobe Caslon Pro"/>
                          <a:ea typeface="+mn-ea"/>
                          <a:cs typeface="+mn-cs"/>
                        </a:rPr>
                        <a:t>caso, supervisores directos del evaluado, será obligatoria y deberá hacerse del conocimiento</a:t>
                      </a:r>
                      <a:r>
                        <a:rPr lang="es-MX" sz="1800" b="1" kern="1200" baseline="0" dirty="0" smtClean="0">
                          <a:solidFill>
                            <a:schemeClr val="accent6">
                              <a:lumMod val="50000"/>
                            </a:schemeClr>
                          </a:solidFill>
                          <a:effectLst/>
                          <a:latin typeface="Adobe Caslon Pro"/>
                          <a:ea typeface="+mn-ea"/>
                          <a:cs typeface="+mn-cs"/>
                        </a:rPr>
                        <a:t> </a:t>
                      </a:r>
                      <a:r>
                        <a:rPr lang="es-MX" sz="1800" b="1" kern="1200" dirty="0" smtClean="0">
                          <a:solidFill>
                            <a:schemeClr val="accent6">
                              <a:lumMod val="50000"/>
                            </a:schemeClr>
                          </a:solidFill>
                          <a:effectLst/>
                          <a:latin typeface="Adobe Caslon Pro"/>
                          <a:ea typeface="+mn-ea"/>
                          <a:cs typeface="+mn-cs"/>
                        </a:rPr>
                        <a:t>del servidor público quién lo evaluará, para lo cual se utilizará la forma o mecanismo</a:t>
                      </a:r>
                      <a:r>
                        <a:rPr lang="es-MX" sz="1800" b="1" kern="1200" baseline="0" dirty="0" smtClean="0">
                          <a:solidFill>
                            <a:schemeClr val="accent6">
                              <a:lumMod val="50000"/>
                            </a:schemeClr>
                          </a:solidFill>
                          <a:effectLst/>
                          <a:latin typeface="Adobe Caslon Pro"/>
                          <a:ea typeface="+mn-ea"/>
                          <a:cs typeface="+mn-cs"/>
                        </a:rPr>
                        <a:t> </a:t>
                      </a:r>
                      <a:r>
                        <a:rPr lang="es-MX" sz="1800" b="1" kern="1200" dirty="0" smtClean="0">
                          <a:solidFill>
                            <a:schemeClr val="accent6">
                              <a:lumMod val="50000"/>
                            </a:schemeClr>
                          </a:solidFill>
                          <a:effectLst/>
                          <a:latin typeface="Adobe Caslon Pro"/>
                          <a:ea typeface="+mn-ea"/>
                          <a:cs typeface="+mn-cs"/>
                        </a:rPr>
                        <a:t>establecido en el método de evaluación.</a:t>
                      </a:r>
                    </a:p>
                    <a:p>
                      <a:pPr algn="just">
                        <a:buFont typeface="Wingdings" pitchFamily="2" charset="2"/>
                        <a:buNone/>
                      </a:pPr>
                      <a:endParaRPr lang="es-MX" sz="1600" i="1" kern="1200" baseline="0" dirty="0" smtClean="0">
                        <a:solidFill>
                          <a:schemeClr val="dk1"/>
                        </a:solidFill>
                        <a:effectLst/>
                        <a:latin typeface="Adobe Caslon Pro"/>
                        <a:ea typeface="+mn-ea"/>
                        <a:cs typeface="+mn-cs"/>
                      </a:endParaRPr>
                    </a:p>
                    <a:p>
                      <a:pPr algn="r"/>
                      <a:r>
                        <a:rPr lang="es-ES" sz="1200" i="1" kern="1200" baseline="0" dirty="0" smtClean="0">
                          <a:latin typeface="Adobe Caslon Pro"/>
                        </a:rPr>
                        <a:t>Numeral 56.6 Frac. II.</a:t>
                      </a:r>
                      <a:r>
                        <a:rPr lang="es-MX" sz="1200" i="1" kern="1200" dirty="0" smtClean="0">
                          <a:effectLst/>
                          <a:latin typeface="Adobe Caslon Pro"/>
                        </a:rPr>
                        <a:t> </a:t>
                      </a:r>
                      <a:r>
                        <a:rPr lang="es-MX" sz="1200" i="1" kern="1200" baseline="0" dirty="0" smtClean="0">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 xmlns:p14="http://schemas.microsoft.com/office/powerpoint/2010/main" val="405185982"/>
              </p:ext>
            </p:extLst>
          </p:nvPr>
        </p:nvGraphicFramePr>
        <p:xfrm>
          <a:off x="287784" y="324248"/>
          <a:ext cx="9577064" cy="6355080"/>
        </p:xfrm>
        <a:graphic>
          <a:graphicData uri="http://schemas.openxmlformats.org/drawingml/2006/table">
            <a:tbl>
              <a:tblPr firstRow="1" bandRow="1">
                <a:tableStyleId>{2A488322-F2BA-4B5B-9748-0D474271808F}</a:tableStyleId>
              </a:tblPr>
              <a:tblGrid>
                <a:gridCol w="9577064"/>
              </a:tblGrid>
              <a:tr h="422560">
                <a:tc>
                  <a:txBody>
                    <a:bodyPr/>
                    <a:lstStyle/>
                    <a:p>
                      <a:pPr algn="ctr">
                        <a:lnSpc>
                          <a:spcPct val="115000"/>
                        </a:lnSpc>
                        <a:spcAft>
                          <a:spcPts val="1000"/>
                        </a:spcAft>
                      </a:pPr>
                      <a:r>
                        <a:rPr lang="es-MX" sz="2000" b="1" u="sng" dirty="0" smtClean="0">
                          <a:solidFill>
                            <a:schemeClr val="tx1"/>
                          </a:solidFill>
                          <a:effectLst/>
                        </a:rPr>
                        <a:t>Diálogos de Desarrollo</a:t>
                      </a:r>
                    </a:p>
                  </a:txBody>
                  <a:tcPr/>
                </a:tc>
              </a:tr>
              <a:tr h="5770127">
                <a:tc>
                  <a:txBody>
                    <a:bodyPr/>
                    <a:lstStyle/>
                    <a:p>
                      <a:pPr algn="just"/>
                      <a:r>
                        <a:rPr lang="es-MX" sz="1600" kern="1200" dirty="0" smtClean="0">
                          <a:solidFill>
                            <a:schemeClr val="dk1"/>
                          </a:solidFill>
                          <a:effectLst/>
                          <a:latin typeface="Adobe Caslon Pro"/>
                          <a:ea typeface="+mn-ea"/>
                          <a:cs typeface="+mn-cs"/>
                        </a:rPr>
                        <a:t>Descripción de los posibles mecanismos que se utilizarán previo a establecer metas, para</a:t>
                      </a:r>
                      <a:r>
                        <a:rPr lang="es-MX" sz="1600" kern="1200" baseline="0" dirty="0" smtClean="0">
                          <a:solidFill>
                            <a:schemeClr val="dk1"/>
                          </a:solidFill>
                          <a:effectLst/>
                          <a:latin typeface="Adobe Caslon Pro"/>
                          <a:ea typeface="+mn-ea"/>
                          <a:cs typeface="+mn-cs"/>
                        </a:rPr>
                        <a:t> </a:t>
                      </a:r>
                      <a:r>
                        <a:rPr lang="es-MX" sz="1600" kern="1200" dirty="0" smtClean="0">
                          <a:solidFill>
                            <a:schemeClr val="dk1"/>
                          </a:solidFill>
                          <a:effectLst/>
                          <a:latin typeface="Adobe Caslon Pro"/>
                          <a:ea typeface="+mn-ea"/>
                          <a:cs typeface="+mn-cs"/>
                        </a:rPr>
                        <a:t>llevar a cabo el procedimiento de evaluación o el seguimiento de ésta, esto es, si consistirán</a:t>
                      </a:r>
                      <a:r>
                        <a:rPr lang="es-MX" sz="1600" kern="1200" baseline="0" dirty="0" smtClean="0">
                          <a:solidFill>
                            <a:schemeClr val="dk1"/>
                          </a:solidFill>
                          <a:effectLst/>
                          <a:latin typeface="Adobe Caslon Pro"/>
                          <a:ea typeface="+mn-ea"/>
                          <a:cs typeface="+mn-cs"/>
                        </a:rPr>
                        <a:t> </a:t>
                      </a:r>
                      <a:r>
                        <a:rPr lang="es-MX" sz="1600" kern="1200" dirty="0" smtClean="0">
                          <a:solidFill>
                            <a:schemeClr val="dk1"/>
                          </a:solidFill>
                          <a:effectLst/>
                          <a:latin typeface="Adobe Caslon Pro"/>
                          <a:ea typeface="+mn-ea"/>
                          <a:cs typeface="+mn-cs"/>
                        </a:rPr>
                        <a:t>en reuniones o sesiones y respecto de la forma de registrar los acuerdos adoptados.</a:t>
                      </a:r>
                    </a:p>
                    <a:p>
                      <a:pPr algn="just"/>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Durante los diálogos de desarrollo, evaluado y su evaluador, necesariamente deberán:</a:t>
                      </a:r>
                    </a:p>
                    <a:p>
                      <a:pPr marL="342900" indent="-342900" algn="just">
                        <a:buAutoNum type="alphaLcParenR"/>
                      </a:pPr>
                      <a:r>
                        <a:rPr lang="es-MX" sz="1600" kern="1200" dirty="0" smtClean="0">
                          <a:solidFill>
                            <a:schemeClr val="dk1"/>
                          </a:solidFill>
                          <a:effectLst/>
                          <a:latin typeface="Adobe Caslon Pro"/>
                          <a:ea typeface="+mn-ea"/>
                          <a:cs typeface="+mn-cs"/>
                        </a:rPr>
                        <a:t>Comentar los aspectos en los que el primero puede mejorar su desempeño y con ello</a:t>
                      </a:r>
                      <a:r>
                        <a:rPr lang="es-MX" sz="1600" kern="1200" baseline="0" dirty="0" smtClean="0">
                          <a:solidFill>
                            <a:schemeClr val="dk1"/>
                          </a:solidFill>
                          <a:effectLst/>
                          <a:latin typeface="Adobe Caslon Pro"/>
                          <a:ea typeface="+mn-ea"/>
                          <a:cs typeface="+mn-cs"/>
                        </a:rPr>
                        <a:t> </a:t>
                      </a:r>
                      <a:r>
                        <a:rPr lang="es-MX" sz="1600" kern="1200" dirty="0" smtClean="0">
                          <a:solidFill>
                            <a:schemeClr val="dk1"/>
                          </a:solidFill>
                          <a:effectLst/>
                          <a:latin typeface="Adobe Caslon Pro"/>
                          <a:ea typeface="+mn-ea"/>
                          <a:cs typeface="+mn-cs"/>
                        </a:rPr>
                        <a:t>lograr el cumplimiento de funciones, objetivos o metas, ya sea en el periodo por evaluar o</a:t>
                      </a:r>
                      <a:r>
                        <a:rPr lang="es-MX" sz="1600" kern="1200" baseline="0" dirty="0" smtClean="0">
                          <a:solidFill>
                            <a:schemeClr val="dk1"/>
                          </a:solidFill>
                          <a:effectLst/>
                          <a:latin typeface="Adobe Caslon Pro"/>
                          <a:ea typeface="+mn-ea"/>
                          <a:cs typeface="+mn-cs"/>
                        </a:rPr>
                        <a:t> </a:t>
                      </a:r>
                      <a:r>
                        <a:rPr lang="es-MX" sz="1600" kern="1200" dirty="0" smtClean="0">
                          <a:solidFill>
                            <a:schemeClr val="dk1"/>
                          </a:solidFill>
                          <a:effectLst/>
                          <a:latin typeface="Adobe Caslon Pro"/>
                          <a:ea typeface="+mn-ea"/>
                          <a:cs typeface="+mn-cs"/>
                        </a:rPr>
                        <a:t>el periodo siguiente;</a:t>
                      </a:r>
                    </a:p>
                    <a:p>
                      <a:pPr marL="342900" indent="-342900" algn="just">
                        <a:buNone/>
                      </a:pPr>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b) Procurar que dichos diálogos se constituyan como una práctica sistemática y no sólo se</a:t>
                      </a:r>
                      <a:r>
                        <a:rPr lang="es-MX" sz="1600" kern="1200" baseline="0" dirty="0" smtClean="0">
                          <a:solidFill>
                            <a:schemeClr val="dk1"/>
                          </a:solidFill>
                          <a:effectLst/>
                          <a:latin typeface="Adobe Caslon Pro"/>
                          <a:ea typeface="+mn-ea"/>
                          <a:cs typeface="+mn-cs"/>
                        </a:rPr>
                        <a:t> </a:t>
                      </a:r>
                      <a:r>
                        <a:rPr lang="es-MX" sz="1600" kern="1200" dirty="0" smtClean="0">
                          <a:solidFill>
                            <a:schemeClr val="dk1"/>
                          </a:solidFill>
                          <a:effectLst/>
                          <a:latin typeface="Adobe Caslon Pro"/>
                          <a:ea typeface="+mn-ea"/>
                          <a:cs typeface="+mn-cs"/>
                        </a:rPr>
                        <a:t>lleven a cabo al concluir los procesos de evaluación del desempeño, y;</a:t>
                      </a:r>
                    </a:p>
                    <a:p>
                      <a:pPr algn="just"/>
                      <a:endParaRPr lang="es-MX" sz="1600" kern="1200" dirty="0" smtClean="0">
                        <a:solidFill>
                          <a:schemeClr val="dk1"/>
                        </a:solidFill>
                        <a:effectLst/>
                        <a:latin typeface="Adobe Caslon Pro"/>
                        <a:ea typeface="+mn-ea"/>
                        <a:cs typeface="+mn-cs"/>
                      </a:endParaRPr>
                    </a:p>
                    <a:p>
                      <a:pPr algn="just"/>
                      <a:r>
                        <a:rPr lang="es-MX" sz="1600" kern="1200" dirty="0" smtClean="0">
                          <a:solidFill>
                            <a:schemeClr val="dk1"/>
                          </a:solidFill>
                          <a:effectLst/>
                          <a:latin typeface="Adobe Caslon Pro"/>
                          <a:ea typeface="+mn-ea"/>
                          <a:cs typeface="+mn-cs"/>
                        </a:rPr>
                        <a:t>c) Acordar un plan de acción de mejora del desempeño o convenio de acciones</a:t>
                      </a:r>
                    </a:p>
                    <a:p>
                      <a:pPr algn="just"/>
                      <a:r>
                        <a:rPr lang="es-MX" sz="1600" kern="1200" dirty="0" smtClean="0">
                          <a:solidFill>
                            <a:schemeClr val="dk1"/>
                          </a:solidFill>
                          <a:effectLst/>
                          <a:latin typeface="Adobe Caslon Pro"/>
                          <a:ea typeface="+mn-ea"/>
                          <a:cs typeface="+mn-cs"/>
                        </a:rPr>
                        <a:t>periódicamente negociable, el cual harán del conocimiento de la DGRH.</a:t>
                      </a:r>
                    </a:p>
                    <a:p>
                      <a:pPr algn="just"/>
                      <a:endParaRPr lang="es-MX" sz="1600" kern="1200" dirty="0" smtClean="0">
                        <a:solidFill>
                          <a:schemeClr val="dk1"/>
                        </a:solidFill>
                        <a:effectLst/>
                        <a:latin typeface="Adobe Caslon Pro"/>
                        <a:ea typeface="+mn-ea"/>
                        <a:cs typeface="+mn-cs"/>
                      </a:endParaRPr>
                    </a:p>
                    <a:p>
                      <a:r>
                        <a:rPr lang="es-MX" sz="1600" b="1" kern="1200" dirty="0" smtClean="0">
                          <a:solidFill>
                            <a:schemeClr val="dk1"/>
                          </a:solidFill>
                          <a:latin typeface="+mn-lt"/>
                          <a:ea typeface="+mn-ea"/>
                          <a:cs typeface="+mn-cs"/>
                        </a:rPr>
                        <a:t>REVISAR:</a:t>
                      </a:r>
                    </a:p>
                    <a:p>
                      <a:r>
                        <a:rPr lang="es-MX" sz="1600" b="1" kern="1200" dirty="0" smtClean="0">
                          <a:solidFill>
                            <a:schemeClr val="dk1"/>
                          </a:solidFill>
                          <a:latin typeface="+mn-lt"/>
                          <a:ea typeface="+mn-ea"/>
                          <a:cs typeface="+mn-cs"/>
                        </a:rPr>
                        <a:t>Diálogos de Desarrollo.</a:t>
                      </a:r>
                      <a:r>
                        <a:rPr lang="es-MX" sz="1600" kern="1200" dirty="0" smtClean="0">
                          <a:solidFill>
                            <a:schemeClr val="dk1"/>
                          </a:solidFill>
                          <a:latin typeface="+mn-lt"/>
                          <a:ea typeface="+mn-ea"/>
                          <a:cs typeface="+mn-cs"/>
                        </a:rPr>
                        <a:t> Presentación en PowerPoint sobre cómo llevar a cabo la reunión de evaluación 2014 y establecimiento de metas 2015.</a:t>
                      </a:r>
                    </a:p>
                    <a:p>
                      <a:endParaRPr lang="es-MX" sz="1600" kern="1200" dirty="0" smtClean="0">
                        <a:solidFill>
                          <a:schemeClr val="dk1"/>
                        </a:solidFill>
                        <a:latin typeface="+mn-lt"/>
                        <a:ea typeface="+mn-ea"/>
                        <a:cs typeface="+mn-cs"/>
                      </a:endParaRPr>
                    </a:p>
                    <a:p>
                      <a:r>
                        <a:rPr lang="es-MX" sz="1600" b="1" kern="1200" dirty="0" smtClean="0">
                          <a:solidFill>
                            <a:schemeClr val="dk1"/>
                          </a:solidFill>
                          <a:latin typeface="+mn-lt"/>
                          <a:ea typeface="+mn-ea"/>
                          <a:cs typeface="+mn-cs"/>
                        </a:rPr>
                        <a:t>ENVIAR:</a:t>
                      </a:r>
                    </a:p>
                    <a:p>
                      <a:r>
                        <a:rPr lang="es-MX" sz="1600" b="1" kern="1200" dirty="0" smtClean="0">
                          <a:solidFill>
                            <a:schemeClr val="dk1"/>
                          </a:solidFill>
                          <a:latin typeface="+mn-lt"/>
                          <a:ea typeface="+mn-ea"/>
                          <a:cs typeface="+mn-cs"/>
                        </a:rPr>
                        <a:t>Formato de Dialogo de Desarrollo, a través del Seguimiento de Acciones de Mejora. </a:t>
                      </a:r>
                      <a:r>
                        <a:rPr lang="es-MX" sz="1600" kern="1200" dirty="0" smtClean="0">
                          <a:solidFill>
                            <a:schemeClr val="dk1"/>
                          </a:solidFill>
                          <a:latin typeface="+mn-lt"/>
                          <a:ea typeface="+mn-ea"/>
                          <a:cs typeface="+mn-cs"/>
                        </a:rPr>
                        <a:t>Una vez consultada la presentación, llenar el formato y entregar en original anexándolo a la cédula de la evaluación del desempeño.</a:t>
                      </a:r>
                    </a:p>
                    <a:p>
                      <a:pPr algn="just"/>
                      <a:endParaRPr lang="es-MX" sz="1800" kern="1200" dirty="0" smtClean="0">
                        <a:solidFill>
                          <a:schemeClr val="dk1"/>
                        </a:solidFill>
                        <a:effectLst/>
                        <a:latin typeface="Adobe Caslon Pro"/>
                        <a:ea typeface="+mn-ea"/>
                        <a:cs typeface="+mn-cs"/>
                      </a:endParaRPr>
                    </a:p>
                    <a:p>
                      <a:pPr algn="r"/>
                      <a:r>
                        <a:rPr lang="es-ES" sz="1200" i="1" kern="1200" baseline="0" dirty="0" smtClean="0">
                          <a:latin typeface="Adobe Caslon Pro"/>
                        </a:rPr>
                        <a:t>Numeral 56.3 Frac. VII.</a:t>
                      </a:r>
                      <a:r>
                        <a:rPr lang="es-MX" sz="1200" i="1" kern="1200" dirty="0" smtClean="0">
                          <a:effectLst/>
                          <a:latin typeface="Adobe Caslon Pro"/>
                        </a:rPr>
                        <a:t> </a:t>
                      </a:r>
                      <a:r>
                        <a:rPr lang="es-MX" sz="1200" i="1" kern="1200" baseline="0" dirty="0" smtClean="0">
                          <a:latin typeface="Adobe Caslon Pro"/>
                        </a:rPr>
                        <a:t>Acuerdo por el que se emiten las Disposiciones en las materias de Recursos Humanos.</a:t>
                      </a: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1634</TotalTime>
  <Words>3196</Words>
  <Application>Microsoft Office PowerPoint</Application>
  <PresentationFormat>Personalizado</PresentationFormat>
  <Paragraphs>251</Paragraphs>
  <Slides>31</Slides>
  <Notes>11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Actividades Extraordinarias</vt:lpstr>
      <vt:lpstr>Actividades Extraordinarias</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Alma Nayelli Hernández Palacios</dc:creator>
  <cp:lastModifiedBy>m.marron</cp:lastModifiedBy>
  <cp:revision>215</cp:revision>
  <dcterms:created xsi:type="dcterms:W3CDTF">2012-12-05T00:15:10Z</dcterms:created>
  <dcterms:modified xsi:type="dcterms:W3CDTF">2015-01-20T15:54:16Z</dcterms:modified>
</cp:coreProperties>
</file>